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id"/>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No.72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Putra Kedua hilang dan ditemukan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hari ini</a:t>
            </a:r>
            <a:r xmlns:a="http://schemas.openxmlformats.org/drawingml/2006/main">
              <a:rPr altLang="en-US" lang="id" sz="4000">
                <a:solidFill>
                  <a:srgbClr val="ff0000"/>
                </a:solidFill>
              </a:rPr>
              <a:t> </a:t>
            </a:r>
            <a:r xmlns:a="http://schemas.openxmlformats.org/drawingml/2006/main">
              <a:rPr altLang="ko-KR" lang="id" sz="4000">
                <a:solidFill>
                  <a:srgbClr val="ff0000"/>
                </a:solidFill>
              </a:rPr>
              <a:t>Ulangan</a:t>
            </a:r>
            <a:r xmlns:a="http://schemas.openxmlformats.org/drawingml/2006/main">
              <a:rPr altLang="en-US" lang="id"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Bagaimana sang ayah memperlakukan anak kedua ketika dia kembali?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Dia mengusir anak kedua.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Dia memukul anak kedua.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Dia tidak melihat anak kedua.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Dia menyambut putra kedua dengan senang hati.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④ </a:t>
            </a:r>
            <a:r xmlns:a="http://schemas.openxmlformats.org/drawingml/2006/main">
              <a:rPr altLang="ko-KR" lang="id" sz="2800">
                <a:solidFill>
                  <a:srgbClr val="ff0000"/>
                </a:solidFill>
              </a:rPr>
              <a:t>Dia menyambut putra kedua dengan senang hati.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No.81Firman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Seorang Debitur Yang Berutang Sepuluh Ribu Talenta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id" sz="3600"/>
              <a:t>'Tidakkah seharusnya kamu mengasihani sesama pelayanmu seperti aku mengasihani kamu?'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18:</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Ada seorang laki-laki yang berhutang sepuluh ribu talenta kepada raja. Raja merasa kasihan pada pria itu, membatalkan utangnya.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Tetapi ketika orang itu keluar, ia mendapati salah seorang hambanya berhutang seratus dinar kepadanya. Dia menangkapnya dan marah padanya. “Bayar kembali hutangmu padaku!”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Dan dia menjebloskan rekannya itu ke dalam penjara. Raja mendengar berita ini dari hambanya yang lain.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Kemudian raja marah dan memanggil pelayan itu kembali. “Saya membatalkan semua hutang Anda karena Anda memohon kepada saya. Bukankah seharusnya kamu juga menaruh belas kasihan kepada sesama hambamu seperti aku menaruh belas kasihan kepadamu?”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Yesus berkata, “Sama seperti Bapa kami di surga telah mengampuni kamu, hendaknya kamu juga saling mengampuni.”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chemeClr val="tx1">
                    <a:lumMod val="65000"/>
                    <a:lumOff val="35000"/>
                  </a:schemeClr>
                </a:solidFill>
              </a:rPr>
              <a:t>Seorang hamba dibebaskan dari hutang yang sangat besar yaitu sepuluh ribu talenta.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Namun dia tidak mengampuni rekan hambanya yang berhutang seratus dinar kepadanya.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Ini adalah sikap tidak berterima kasih.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Kami juga diampuni dan diselamatkan oleh kasih karunia melalui Yesus.</a:t>
            </a:r>
            <a:r xmlns:a="http://schemas.openxmlformats.org/drawingml/2006/main">
              <a:rPr altLang="en-US" lang="id" sz="3200">
                <a:solidFill>
                  <a:schemeClr val="tx1">
                    <a:lumMod val="65000"/>
                    <a:lumOff val="35000"/>
                  </a:schemeClr>
                </a:solidFill>
              </a:rPr>
              <a:t> </a:t>
            </a:r>
            <a:r xmlns:a="http://schemas.openxmlformats.org/drawingml/2006/main">
              <a:rPr altLang="ko-KR" lang="id" sz="3200">
                <a:solidFill>
                  <a:schemeClr val="tx1">
                    <a:lumMod val="65000"/>
                    <a:lumOff val="35000"/>
                  </a:schemeClr>
                </a:solidFill>
              </a:rPr>
              <a:t>Jika kita tidak melupakan anugerah itu, kita harus mengampuni orang yang berbuat salah pada kita.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t>Siapakah Yesus?</a:t>
            </a:r>
            <a:r xmlns:a="http://schemas.openxmlformats.org/drawingml/2006/main">
              <a:rPr altLang="en-US" lang="i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Yesuslah yang mengampuni dan mengasihi kita sampai akhir.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Berapa banyak uang yang dia dapat dihapuskan oleh raja??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seratus dinar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dua ratus dinar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seratus talenta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sepuluh ribu talenta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④ </a:t>
            </a:r>
            <a:r xmlns:a="http://schemas.openxmlformats.org/drawingml/2006/main">
              <a:rPr altLang="ko-KR" lang="id" sz="2800">
                <a:solidFill>
                  <a:srgbClr val="ff0000"/>
                </a:solidFill>
              </a:rPr>
              <a:t>sepuluh ribu talenta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id" sz="4000"/>
              <a:t>Sebab anakku ini telah mati dan hidup kembali; dia hilang dan ditemukan.' Jadi mereka mulai merayakannya.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Lukas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id" sz="3600"/>
              <a:t>'Tidakkah seharusnya kamu mengasihani sesama pelayanmu seperti aku mengasihani kamu?'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18:</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No.82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Hosana bagi Putra Daud!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id" sz="3600"/>
              <a:t>Orang banyak yang berjalan di depannya dan yang mengikuti berseru, "Hosana bagi Anak Daud!" "Berbahagialah dia yang datang dalam nama Tuhan!" "Hosana di tempat tertinggi!"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id" altLang="ko-KR" sz="2600">
                <a:solidFill>
                  <a:schemeClr val="tx1">
                    <a:lumMod val="65000"/>
                    <a:lumOff val="35000"/>
                  </a:schemeClr>
                </a:solidFill>
              </a:rPr>
              <a:t>Ketika Yesus mendekati Yerusalem, Dia mengutus dua orang muridnya dan berkata, “Pergilah ke desa dan kamu akan menemukan seekor keledai dengan anaknya di dekatnya. Lepaskan ikatannya dan bawakan kepadaku.”</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Dua murid pergi ke desa dan melakukan apa yang Yesus perintahkan kepada mereka.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Mereka menemukan keledai itu. “Tuhan membutuhkan mereka.” Kemudian pemiliknya segera mengirimkannya.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Yesus duduk di atas seekor bayi keledai dan memasuki Yerusalem. Orang banyak yang mendahuluinya berseru, “Hosana bagi Anak Daud!”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Fakta bahwa Yesus menunggangi seekor bayi keledai dan bahwa ia disambut oleh orang banyak adalah hal yang sesuai dengan nubuatan yang tercatat dalam Alkitab. Tapi tidak ada yang mengetahuinya.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chemeClr val="tx1">
                    <a:lumMod val="65000"/>
                    <a:lumOff val="35000"/>
                  </a:schemeClr>
                </a:solidFill>
              </a:rPr>
              <a:t>“Yesus mengendarai seekor anak keledai, dan orang banyak berteriak,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'Hosana bagi Putra Daud!'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Semuanya telah dinubuatkan di dalam Alkitab.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Yesus hidup dengan ketaatan,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seperti yang tertulis dalam Alkitab.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Kita yang mengikuti Yesus juga harus taat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firman Tuhan secara menyeluruh.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adalah raja kita yang patut dipuji dan dimuliakan.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id">
                <a:solidFill>
                  <a:schemeClr val="tx1">
                    <a:lumMod val="50000"/>
                    <a:lumOff val="50000"/>
                  </a:schemeClr>
                </a:solidFill>
              </a:rPr>
              <a:t>No.73 Firman Tuhan</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id" sz="4400"/>
              <a:t>Yesus Membangkitkan Lazarus dari Kematian</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Apa yang Yesus kendarai ke Yerusalem?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anak kuda keledai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seekor bayi kuda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bayi gajah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bayi unta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① </a:t>
            </a:r>
            <a:r xmlns:a="http://schemas.openxmlformats.org/drawingml/2006/main">
              <a:rPr altLang="ko-KR" lang="id" sz="2800">
                <a:solidFill>
                  <a:srgbClr val="ff0000"/>
                </a:solidFill>
              </a:rPr>
              <a:t>anak kuda keledai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id" sz="3600"/>
              <a:t>Orang banyak yang berjalan di depannya dan yang mengikuti berseru, "Hosana bagi Anak Daud!" "Berbahagialah dia yang datang dalam nama Tuhan!" "Hosana di tempat tertinggi!"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No.83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Rumahku adalah rumah doa.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id" sz="3600"/>
              <a:t>“Ada tertulis,” katanya kepada mereka, “’Rumahku akan disebut rumah sembahyang’, tetapi kamu menjadikannya ‘sarang perampok’.”</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Yesus memasuki kuil Yerusalem. Ada banyak pedagang dan penukaran uang di dalam kuil.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id" altLang="ko-KR" sz="3000">
                <a:solidFill>
                  <a:schemeClr val="tx1">
                    <a:lumMod val="65000"/>
                    <a:lumOff val="35000"/>
                  </a:schemeClr>
                </a:solidFill>
              </a:rPr>
              <a:t>Yesus membalikkan meja-meja penukar uang dan bangku-bangku penjual merpati. Dia mengantar semua orang yang berjualan ke sana.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Yesus berkata dengan marah, “Ada tertulis, Rumah-Ku akan disebut rumah doa, tetapi kamu menjadikannya sarang perampok.”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Yesus mengusir para pedagang keluar dari Bait Suci dan menyembuhkan orang sakit di Bait Suci.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id" sz="3600">
                <a:solidFill>
                  <a:schemeClr val="tx1">
                    <a:lumMod val="65000"/>
                    <a:lumOff val="35000"/>
                  </a:schemeClr>
                </a:solidFill>
              </a:rPr>
              <a:t>Kuil, gereja, adalah tempat beribadah dan berdoa kepada Tuhan.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d" sz="3600">
                <a:solidFill>
                  <a:schemeClr val="tx1">
                    <a:lumMod val="65000"/>
                    <a:lumOff val="35000"/>
                  </a:schemeClr>
                </a:solidFill>
              </a:rPr>
              <a:t>Yesus marah kepada orang banyak yang mengubahnya menjadi tempat usaha.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d" sz="3600">
                <a:solidFill>
                  <a:schemeClr val="tx1">
                    <a:lumMod val="65000"/>
                    <a:lumOff val="35000"/>
                  </a:schemeClr>
                </a:solidFill>
              </a:rPr>
              <a:t>Untuk apa Anda datang ke gereja?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d" sz="3600">
                <a:solidFill>
                  <a:schemeClr val="tx1">
                    <a:lumMod val="65000"/>
                    <a:lumOff val="35000"/>
                  </a:schemeClr>
                </a:solidFill>
              </a:rPr>
              <a:t>Di gereja, Anda harus bertemu Tuhan dengan ibadah dan doa.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adalah pemilik gereja. Yesuslah yang menerima ibadah dan doa kita dari gereja.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id" sz="3600"/>
              <a:t>Yesus berkata kepadanya, “Akulah kebangkitan dan hidup. Siapa yang percaya kepada-Ku, ia akan hidup, meskipun ia mati;</a:t>
            </a:r>
            <a:endParaRPr xmlns:a="http://schemas.openxmlformats.org/drawingml/2006/main" altLang="ko-KR" lang="en-US" sz="3600"/>
          </a:p>
          <a:p>
            <a:pPr xmlns:a="http://schemas.openxmlformats.org/drawingml/2006/main" lvl="0">
              <a:defRPr/>
            </a:pPr>
            <a:r xmlns:a="http://schemas.openxmlformats.org/drawingml/2006/main">
              <a:rPr altLang="ko-KR" lang="id" sz="3600"/>
              <a:t>dan siapa pun yang hidup dan percaya padaku tidak akan pernah mati. Apakah kamu percaya ini?"</a:t>
            </a:r>
            <a:endParaRPr xmlns:a="http://schemas.openxmlformats.org/drawingml/2006/main" altLang="ko-KR" lang="en-US" sz="3600"/>
          </a:p>
          <a:p>
            <a:pPr xmlns:a="http://schemas.openxmlformats.org/drawingml/2006/main" lvl="0">
              <a:defRPr/>
            </a:pPr>
            <a:r xmlns:a="http://schemas.openxmlformats.org/drawingml/2006/main">
              <a:rPr altLang="ko-KR" lang="id"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Yohanes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11:</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Siapa yang Yesus usir dari Bait Suci?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Yahudi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bukan Yahudi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Pendeta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Pedagang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④ </a:t>
            </a:r>
            <a:r xmlns:a="http://schemas.openxmlformats.org/drawingml/2006/main">
              <a:rPr altLang="ko-KR" lang="id" sz="2800">
                <a:solidFill>
                  <a:srgbClr val="ff0000"/>
                </a:solidFill>
              </a:rPr>
              <a:t>Pedagang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id" sz="3600"/>
              <a:t>“Ada tertulis,” katanya kepada mereka, “’Rumahku akan disebut rumah sembahyang’, tetapi kamu menjadikannya ‘sarang perampok’.”</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No.84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Yesus Membasuh Kaki Murid-muridnya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id" sz="3600"/>
              <a:t>Sekarang setelah Aku, Tuhan dan Gurumu, telah membasuh kakimu, hendaknya kamu juga saling membasuh kaki satu sama lain.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Yohanes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Yesus mengadakan perjamuan terakhir bersama murid-muridnya. Yesus tahu ini adalah perjamuan terakhirnya bersama murid-muridnya.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id" altLang="ko-KR" sz="3000">
                <a:solidFill>
                  <a:schemeClr val="tx1">
                    <a:lumMod val="65000"/>
                    <a:lumOff val="35000"/>
                  </a:schemeClr>
                </a:solidFill>
              </a:rPr>
              <a:t>Yesus tiba-tiba membawa air ke dalam baskom, dan Ia mulai membasuh kaki murid-murid-Nya satu per satu.</a:t>
            </a:r>
            <a:r xmlns:a="http://schemas.openxmlformats.org/drawingml/2006/main">
              <a:rPr lang="id"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Ketika tiba giliran Petrus, Petrus berkata, "Mengapa Tuhan membasuh kaki kita? Saya tidak akan membasuh!"</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Jawab Yesus. “Jika aku tidak mencuci kakimu, kamu dan aku tidak ada hubungannya dengan itu. Kamu mungkin tidak mengerti dengan baik sekarang, tapi suatu hari kamu akan mengerti.”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“Saya membasuh kaki kalian untuk memberi contoh. Mulai sekarang, saling membasuh kaki dan jadilah orang yang saling mengabdi.”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id" sz="3600">
                <a:solidFill>
                  <a:schemeClr val="tx1">
                    <a:lumMod val="65000"/>
                    <a:lumOff val="35000"/>
                  </a:schemeClr>
                </a:solidFill>
              </a:rPr>
              <a:t>Di dunia, orang rendahan melayani orang tinggi, namun sebaliknya Yesus membasuh kaki murid-muridnya dan menyerah</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d" sz="3600">
                <a:solidFill>
                  <a:schemeClr val="tx1">
                    <a:lumMod val="65000"/>
                    <a:lumOff val="35000"/>
                  </a:schemeClr>
                </a:solidFill>
              </a:rPr>
              <a:t>hidupnya untuk kita.</a:t>
            </a:r>
            <a:r xmlns:a="http://schemas.openxmlformats.org/drawingml/2006/main">
              <a:rPr altLang="en-US" lang="id" sz="3600">
                <a:solidFill>
                  <a:schemeClr val="tx1">
                    <a:lumMod val="65000"/>
                    <a:lumOff val="35000"/>
                  </a:schemeClr>
                </a:solidFill>
              </a:rPr>
              <a:t> </a:t>
            </a:r>
            <a:r xmlns:a="http://schemas.openxmlformats.org/drawingml/2006/main">
              <a:rPr altLang="ko-KR" lang="id" sz="3600">
                <a:solidFill>
                  <a:schemeClr val="tx1">
                    <a:lumMod val="65000"/>
                    <a:lumOff val="35000"/>
                  </a:schemeClr>
                </a:solidFill>
              </a:rPr>
              <a:t>Kalau kita murid Yesus, hendaknya kita senang melayani satu sama lain di tingkat yang lebih rendah, daripada ingin diperlakukan di tempat yang lebih tinggi.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Suatu hari berita datang kepada Yesus. “Lazarus sedang sakit. Tolong cepat datang dan sembuhkan dia."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t>Siapakah Yesus?</a:t>
            </a:r>
            <a:r xmlns:a="http://schemas.openxmlformats.org/drawingml/2006/main">
              <a:rPr altLang="en-US" lang="i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a:t>
            </a:r>
            <a:r xmlns:a="http://schemas.openxmlformats.org/drawingml/2006/main">
              <a:rPr altLang="en-US" lang="id" sz="3600">
                <a:solidFill>
                  <a:srgbClr val="0070c0"/>
                </a:solidFill>
              </a:rPr>
              <a:t> </a:t>
            </a:r>
            <a:r xmlns:a="http://schemas.openxmlformats.org/drawingml/2006/main">
              <a:rPr altLang="ko-KR" lang="id" sz="3600">
                <a:solidFill>
                  <a:srgbClr val="0070c0"/>
                </a:solidFill>
              </a:rPr>
              <a:t>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adalah manusia tertinggi, namun Ia telah sampai pada titik terendah dan bersedia melayani kita semua.</a:t>
            </a:r>
            <a:r xmlns:a="http://schemas.openxmlformats.org/drawingml/2006/main">
              <a:rPr altLang="en-US" lang="id"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Siapa yang tidak membiarkan Yesus membasuh kakinya?</a:t>
            </a:r>
            <a:r xmlns:a="http://schemas.openxmlformats.org/drawingml/2006/main">
              <a:rPr altLang="en-US" lang="id"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Yohanes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Tomas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Petrus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Yudas Iskariot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③ </a:t>
            </a:r>
            <a:r xmlns:a="http://schemas.openxmlformats.org/drawingml/2006/main">
              <a:rPr altLang="ko-KR" lang="id" sz="2800">
                <a:solidFill>
                  <a:srgbClr val="ff0000"/>
                </a:solidFill>
              </a:rPr>
              <a:t>Petrus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id" sz="3600"/>
              <a:t>Sekarang setelah Aku, Tuhan dan Gurumu, telah membasuh kakimu, hendaknya kamu juga saling membasuh kaki satu sama lain.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Yohanes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No.85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Yesus Berdoa di Bukit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id" altLang="ko-KR" sz="3600"/>
              <a:t>Berjalan sedikit lebih jauh, ia menundukkan wajahnya ke tanah dan berdoa, "Bapaku, jika memungkinkan, semoga cawan ini diambil dariku. Namun, bukan seperti yang aku kehendaki, melainkan seperti yang Engkau kehendaki."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Matius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Setelah makan malam, Yesus pergi bersama murid-muridnya ke suatu tempat bernama Getsemani.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id" altLang="ko-KR" sz="3000">
                <a:solidFill>
                  <a:schemeClr val="tx1">
                    <a:lumMod val="65000"/>
                    <a:lumOff val="35000"/>
                  </a:schemeClr>
                </a:solidFill>
              </a:rPr>
              <a:t>Yesus berkata kepada murid-muridnya, “Jiwaku diliputi kesedihan sampai mati. Tetaplah di sini dan awasi aku.”</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“Bapaku, jika memungkinkan, kiranya cawan ini diambil dariku. Namun, bukan seperti yang aku kehendaki, melainkan seperti yang Engkau kehendaki.” Yesus berdoa dengan sungguh-sungguh. Namun para murid tertidur lelap.</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Yesus berkata sambil membangunkan murid-muridnya, “Tidak bisakah kamu berjaga-jaga bersamaku selama satu jam? Lihat. Pengkhianatku datang untuk menangkapku.”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Pada akhirnya, Yesus mengikuti orang-orang yang datang untuk menangkapnya. Mati untuk membayar dosa-dosa kita di kayu salib sesuai dengan kehendak Allah.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Namun sebelum Yesus datang, dia meninggal.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id" altLang="ko-KR" sz="3600">
                <a:solidFill>
                  <a:schemeClr val="tx1">
                    <a:lumMod val="65000"/>
                    <a:lumOff val="35000"/>
                  </a:schemeClr>
                </a:solidFill>
              </a:rPr>
              <a:t>Sungguh menyakitkan bagi Yesus untuk mati demi membayar dosa-dosa kita di kayu salib, namun Ia taat sepenuhnya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d" altLang="ko-KR" sz="3600">
                <a:solidFill>
                  <a:schemeClr val="tx1">
                    <a:lumMod val="65000"/>
                    <a:lumOff val="35000"/>
                  </a:schemeClr>
                </a:solidFill>
              </a:rPr>
              <a:t>karena itu adalah kehendak Tuhan.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d" altLang="ko-KR" sz="3600">
                <a:solidFill>
                  <a:schemeClr val="tx1">
                    <a:lumMod val="65000"/>
                    <a:lumOff val="35000"/>
                  </a:schemeClr>
                </a:solidFill>
              </a:rPr>
              <a:t>Pertama-tama kita harus berharap bahwa kehendak Tuhan yang digenapi, bukan kehendak saya, dalam hidup kita.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t>Siapakah Yesus?</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a:t>
            </a:r>
            <a:r xmlns:a="http://schemas.openxmlformats.org/drawingml/2006/main">
              <a:rPr lang="id" altLang="en-US" sz="3600">
                <a:solidFill>
                  <a:srgbClr val="0070c0"/>
                </a:solidFill>
              </a:rPr>
              <a:t> </a:t>
            </a:r>
            <a:r xmlns:a="http://schemas.openxmlformats.org/drawingml/2006/main">
              <a:rPr lang="id" altLang="ko-KR" sz="3600">
                <a:solidFill>
                  <a:srgbClr val="0070c0"/>
                </a:solidFill>
              </a:rPr>
              <a:t>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 tidak berdosa di negeri ini karena dia sepenuhnya mengikuti kehendak Tuhan.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Di mana Yesus berdoa sebelum dia ditangkap?</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Di kuil Yerusalem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Getsemani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Kamar atas Markus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Danau Galilea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② </a:t>
            </a:r>
            <a:r xmlns:a="http://schemas.openxmlformats.org/drawingml/2006/main">
              <a:rPr lang="id" altLang="ko-KR" sz="2800">
                <a:solidFill>
                  <a:srgbClr val="ff0000"/>
                </a:solidFill>
              </a:rPr>
              <a:t>Getsemani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id" altLang="ko-KR" sz="3600"/>
              <a:t>Berjalan sedikit lebih jauh, ia menundukkan wajahnya ke tanah dan berdoa, "Bapaku, jika memungkinkan, semoga cawan ini diambil dariku. Namun, bukan seperti yang aku kehendaki, melainkan seperti yang Engkau kehendaki."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Matius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No.86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Yesus mati di kayu salib.</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id" altLang="ko-KR" sz="3600"/>
              <a:t>Yesus berseru dengan suara nyaring, “Bapa, ke dalam tanganmu aku menyerahkan rohku.” Ketika dia mengatakan ini, dia menghembuskan nafas terakhirnya.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Lukas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23:</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Yesus, ditangkap oleh tentara Romawi, memakai mahkota duri di kepalanya, diejek, dipikul salib dan dibawa keluar untuk dieksekusi ke bukit.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Kemudian, Yesus disalib bersama dua orang penjahat. Rakyat berdiri menonton, dan para penguasa bahkan mengejeknya.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“Bapa, ampunilah mereka, karena mereka tidak tahu apa yang mereka perbuat.” Yesus berdoa bagi mereka yang membunuhnya.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Yesus berkata, "Sudah selesai!" Dan Dia menundukkan kepala-Nya dan menyerahkan roh-Nya.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id" sz="2800">
                <a:solidFill>
                  <a:schemeClr val="tx1">
                    <a:lumMod val="65000"/>
                    <a:lumOff val="35000"/>
                  </a:schemeClr>
                </a:solidFill>
              </a:rPr>
              <a:t>Adik Lazarus berkata kepada Yesus yang datang terlambat, “Yesus, seandainya Engkau ada di sini, saudaraku tidak akan mati.”</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Pada saat itu juga tirai Bait Suci terbelah dua dari atas sampai ke bawah. Bumi berguncang dan bebatuan terbelah. Ketika para prajurit yang menyalibkan Yesus melihat hal ini, mereka sangat ketakutan dan berseru, “Sesungguhnya Dia adalah Anak Allah!”</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id" altLang="ko-KR" sz="3600">
                <a:solidFill>
                  <a:schemeClr val="tx1">
                    <a:lumMod val="65000"/>
                    <a:lumOff val="35000"/>
                  </a:schemeClr>
                </a:solidFill>
              </a:rPr>
              <a:t>Yesus yang tidak berdosa menderita dan mati demi kita, dan membayar dosa-dosa kita.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d" altLang="ko-KR" sz="3600">
                <a:solidFill>
                  <a:schemeClr val="tx1">
                    <a:lumMod val="65000"/>
                    <a:lumOff val="35000"/>
                  </a:schemeClr>
                </a:solidFill>
              </a:rPr>
              <a:t>Oleh karena itu, kita tidak perlu membayar sendiri.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d" altLang="ko-KR" sz="3600">
                <a:solidFill>
                  <a:schemeClr val="tx1">
                    <a:lumMod val="65000"/>
                    <a:lumOff val="35000"/>
                  </a:schemeClr>
                </a:solidFill>
              </a:rPr>
              <a:t>Kami diselamatkan berkat Yesus.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d" altLang="ko-KR" sz="3600">
                <a:solidFill>
                  <a:schemeClr val="tx1">
                    <a:lumMod val="65000"/>
                    <a:lumOff val="35000"/>
                  </a:schemeClr>
                </a:solidFill>
              </a:rPr>
              <a:t>Kita tidak boleh melupakan hal ini sejenak.</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t>Siapakah Yesus?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 adalah Juruselamat yang menyelamatkan kita dengan mati bagi dosa-dosa kita di kayu salib.</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Dengan siapa Yesus disalib?</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Murid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Wanita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Imam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Penjahat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④ </a:t>
            </a:r>
            <a:r xmlns:a="http://schemas.openxmlformats.org/drawingml/2006/main">
              <a:rPr lang="id" altLang="ko-KR" sz="2800">
                <a:solidFill>
                  <a:srgbClr val="ff0000"/>
                </a:solidFill>
              </a:rPr>
              <a:t>Penjahat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id" altLang="ko-KR" sz="3600"/>
              <a:t>Yesus berseru dengan suara nyaring, “Bapa, ke dalam tanganmu aku menyerahkan rohku.” Ketika dia mengatakan ini, dia menghembuskan nafas terakhirnya.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Lukas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23:</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No.87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Makam yang Kosong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d" altLang="ko-KR" sz="3600"/>
              <a:t>Mendengar ini, dia berbalik dan melihat Yesus berdiri di sana, tetapi dia tidak menyadari bahwa itu adalah Yesus.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Yohanes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20:</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Maria Magdalena pergi ke kubur untuk melihat Yesus yang mati. Namun, pintu batu makam itu terbuka.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Tidak ada tubuh Yesus di dalam kubur. Maria mengira ada yang mencuri mayat Yesus.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Malaikat itu muncul dan bertanya. "Kenapa kamu menangis?" Maria menjawab, “Ada yang mencuri jenazah Yesus.”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Yesus berkata, “Singkirkan batu gerbang kubur itu.” Yesus memerintahkan, "Keluarlah, Lazarus."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Dan ketika dia berbalik, ada Yesus yang kembali hidup. Namun Maria tidak mengenali Yesus. Dia tidak mengira Yesus akan hidup kembali.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“Maria…” Hanya ketika Yesus memanggil, Maria mengenalinya. “Tuhan, Engkau benar-benar hidup kembali.” Yesus dibangkitkan tiga hari setelah kematiannya.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id" altLang="ko-KR" sz="3300">
                <a:solidFill>
                  <a:schemeClr val="tx1">
                    <a:lumMod val="65000"/>
                    <a:lumOff val="35000"/>
                  </a:schemeClr>
                </a:solidFill>
              </a:rPr>
              <a:t>Tidak ada seorang pun di dunia ini yang mati</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d" altLang="ko-KR" sz="3300">
                <a:solidFill>
                  <a:schemeClr val="tx1">
                    <a:lumMod val="65000"/>
                    <a:lumOff val="35000"/>
                  </a:schemeClr>
                </a:solidFill>
              </a:rPr>
              <a:t>dan hidup kembali.</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d" altLang="ko-KR" sz="3300">
                <a:solidFill>
                  <a:schemeClr val="tx1">
                    <a:lumMod val="65000"/>
                    <a:lumOff val="35000"/>
                  </a:schemeClr>
                </a:solidFill>
              </a:rPr>
              <a:t>Namun satu-satunya, Yesus yang dibangkitkan dari kematian, masih hidup.</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d" altLang="ko-KR" sz="3300">
                <a:solidFill>
                  <a:schemeClr val="tx1">
                    <a:lumMod val="65000"/>
                    <a:lumOff val="35000"/>
                  </a:schemeClr>
                </a:solidFill>
              </a:rPr>
              <a:t>Alkitab mengatakan bahwa mereka yang percaya kepada Yesus juga hidup kembali</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d" altLang="ko-KR" sz="3300">
                <a:solidFill>
                  <a:schemeClr val="tx1">
                    <a:lumMod val="65000"/>
                    <a:lumOff val="35000"/>
                  </a:schemeClr>
                </a:solidFill>
              </a:rPr>
              <a:t>seperti Yesus.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d" altLang="ko-KR" sz="3300">
                <a:solidFill>
                  <a:schemeClr val="tx1">
                    <a:lumMod val="65000"/>
                    <a:lumOff val="35000"/>
                  </a:schemeClr>
                </a:solidFill>
              </a:rPr>
              <a:t>Jadi kita tidak boleh kehilangan harapan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d" altLang="ko-KR" sz="3300">
                <a:solidFill>
                  <a:schemeClr val="tx1">
                    <a:lumMod val="65000"/>
                    <a:lumOff val="35000"/>
                  </a:schemeClr>
                </a:solidFill>
              </a:rPr>
              <a:t>untuk hidup yang kekal.</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t>Siapakah Yesus?</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 adalah Tuhan Kemenangan yang mengalahkan kematian dan hidup kembali.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Apa yang dipikirkan Maria ketika dia melihat tidak ada Yesus di dalam kubur?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Yesus telah bangkit!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Ini bukan makam Yesus!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Seseorang mencuri mayat Yesus!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Para murid membeli mayat Yesus!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③ </a:t>
            </a:r>
            <a:r xmlns:a="http://schemas.openxmlformats.org/drawingml/2006/main">
              <a:rPr lang="id" altLang="ko-KR" sz="2800">
                <a:solidFill>
                  <a:srgbClr val="ff0000"/>
                </a:solidFill>
              </a:rPr>
              <a:t>Seseorang mencuri mayat Yesus!</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d" altLang="ko-KR" sz="3600"/>
              <a:t>Mendengar ini, dia berbalik dan melihat Yesus berdiri di sana, tetapi dia tidak menyadari bahwa itu adalah Yesus.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Yohanes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20:</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No.88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Yesus yang naik ke surga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d" altLang="ko-KR" sz="3600"/>
              <a:t>Sesudah Ia berkata demikian, terangkatlah Ia di depan mata mereka, dan awan menyembunyikan Dia dari pandangan mereka.</a:t>
            </a:r>
            <a:r xmlns:a="http://schemas.openxmlformats.org/drawingml/2006/main">
              <a:rPr lang="id"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Tindakan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Para murid, yang tidak mengetahui bahwa Yesus telah bangkit, diliputi ketakutan dan kekecewaan.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Yesus yang telah bangkit datang dan berdiri di antara mereka, menunjukkan tangan dan lambung-Nya kepada mereka dan berkata, “Berhentilah ragu dan percaya.”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id" sz="2800">
                <a:solidFill>
                  <a:schemeClr val="tx1">
                    <a:lumMod val="65000"/>
                    <a:lumOff val="35000"/>
                  </a:schemeClr>
                </a:solidFill>
              </a:rPr>
              <a:t>Lalu yang mengejutkan, tiga hari setelah kematiannya, Lazarus keluar. Orang-orang senang melihat ini dan memuji Tuhan.</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Kemudian, Yesus berkata bahwa dia akan kembali kepada Bapa-Nya, Tuhan dan berjanji bahwa dia akan mengirimkan Roh Kudus.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id" altLang="ko-KR" sz="3000">
                <a:solidFill>
                  <a:schemeClr val="tx1">
                    <a:lumMod val="65000"/>
                    <a:lumOff val="35000"/>
                  </a:schemeClr>
                </a:solidFill>
              </a:rPr>
              <a:t>Dan Yesus memerintahkan murid-murid-Nya untuk menjadi saksi-Nya sampai akhir zaman, untuk memberitakan Injil dan mengajarkan firman.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Setelah menyelesaikan semua misi di negeri ini, Yesus naik ke surga di hadapan murid-muridnya. Dan dia berjanji kepada kita bahwa dia akan kembali ke negeri ini suatu hari nanti.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id" altLang="ko-KR" sz="3600">
                <a:solidFill>
                  <a:schemeClr val="tx1">
                    <a:lumMod val="65000"/>
                    <a:lumOff val="35000"/>
                  </a:schemeClr>
                </a:solidFill>
              </a:rPr>
              <a:t>Yesus memerintahkan murid-muridnya untuk memberitakan Injil sampai ke ujung bumi sebelum Dia naik ke Surga.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d" altLang="ko-KR" sz="3600">
                <a:solidFill>
                  <a:schemeClr val="tx1">
                    <a:lumMod val="65000"/>
                    <a:lumOff val="35000"/>
                  </a:schemeClr>
                </a:solidFill>
              </a:rPr>
              <a:t>Gereja adalah sekelompok murid Yesus.</a:t>
            </a:r>
            <a:r xmlns:a="http://schemas.openxmlformats.org/drawingml/2006/main">
              <a:rPr lang="id" altLang="en-US" sz="3600">
                <a:solidFill>
                  <a:schemeClr val="tx1">
                    <a:lumMod val="65000"/>
                    <a:lumOff val="35000"/>
                  </a:schemeClr>
                </a:solidFill>
              </a:rPr>
              <a:t> </a:t>
            </a:r>
            <a:r xmlns:a="http://schemas.openxmlformats.org/drawingml/2006/main">
              <a:rPr lang="id" altLang="ko-KR" sz="3600">
                <a:solidFill>
                  <a:schemeClr val="tx1">
                    <a:lumMod val="65000"/>
                    <a:lumOff val="35000"/>
                  </a:schemeClr>
                </a:solidFill>
              </a:rPr>
              <a:t>Sebagai murid Yesus, kita harus memberitakan Injil di mana pun. Dan kita harus menjadi saksi Yesus.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t>Siapakah Yesus?</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 masih hidup, duduk di sisi kanan Tuhan, dan Dia akan datang kembali ke bumi seperti yang dijanjikan.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Apa yang diperlihatkan Yesus yang telah bangkit kepada murid-muridnya?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Bekas paku di tangan dan kaki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Tanda duri di kepala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Bekas cambuk di punggung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Memar di wajah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① </a:t>
            </a:r>
            <a:r xmlns:a="http://schemas.openxmlformats.org/drawingml/2006/main">
              <a:rPr lang="id" altLang="ko-KR" sz="2800">
                <a:solidFill>
                  <a:srgbClr val="ff0000"/>
                </a:solidFill>
              </a:rPr>
              <a:t>Bekas paku di tangan dan kaki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d" altLang="ko-KR" sz="3600"/>
              <a:t>Sesudah Ia berkata demikian, terangkatlah Ia di depan mata mereka, dan awan menyembunyikan Dia dari pandangan mereka.</a:t>
            </a:r>
            <a:r xmlns:a="http://schemas.openxmlformats.org/drawingml/2006/main">
              <a:rPr lang="id"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Tindakan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No.89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Roh Kudus telah datang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d" altLang="ko-KR" sz="3600"/>
              <a:t>Mereka semua dipenuhi dengan Roh Kudus dan mulai berkata-kata dalam bahasa lain ketika Roh memampukan mereka.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Tindakan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Para murid berada di Yerusalem seperti yang Yesus katakan. Ketika hari Pentakosta tiba, mereka semua berkumpul di satu tempat.</a:t>
            </a:r>
            <a:r xmlns:a="http://schemas.openxmlformats.org/drawingml/2006/main">
              <a:rPr lang="i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chemeClr val="tx1">
                    <a:lumMod val="65000"/>
                    <a:lumOff val="35000"/>
                  </a:schemeClr>
                </a:solidFill>
              </a:rPr>
              <a:t>Yesus menghidupkan kembali Lazarus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oleh kata-katanya.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Kita akan mati suatu hari nanti, namun kita akan dibangkitkan karena kita percaya kepada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Anda harus menjadi seorang Kristen yang hidup dengan harapan kebangkitan.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Tiba-tiba terdengar suara seperti tiupan angin kencang dan memenuhi seluruh rumah tempat mereka duduk.</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Dan kemudian ada lidah api di kepala masing-masing orang, dan kemudian mereka semua dipenuhi dengan Roh Kudus dan mulai berbicara dalam bahasa lain.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id" altLang="ko-KR" sz="3000">
                <a:solidFill>
                  <a:schemeClr val="tx1">
                    <a:lumMod val="65000"/>
                    <a:lumOff val="35000"/>
                  </a:schemeClr>
                </a:solidFill>
              </a:rPr>
              <a:t>Ketika semua orang terkejut, Petrus mulai berkhotbah kepada mereka tentang Yesus dan Injil.</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Orang-orang mendengarkan Injil, bertobat, dan membaptis. Lebih dari 3.000 orang dibaptis pada hari itu.</a:t>
            </a:r>
            <a:r xmlns:a="http://schemas.openxmlformats.org/drawingml/2006/main">
              <a:rPr lang="i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solidFill>
                  <a:schemeClr val="tx1">
                    <a:lumMod val="65000"/>
                    <a:lumOff val="35000"/>
                  </a:schemeClr>
                </a:solidFill>
              </a:rPr>
              <a:t>Yesus mengutus Roh Kudus kepada murid-muridnya.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Roh Kudus memberi Petrus hikmat dan kuasa untuk memberitakan Injil.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Roh Kudus ada di dalam hati setiap orang yang percaya kepada Yesus.</a:t>
            </a:r>
            <a:r xmlns:a="http://schemas.openxmlformats.org/drawingml/2006/main">
              <a:rPr lang="id" altLang="en-US" sz="3200">
                <a:solidFill>
                  <a:schemeClr val="tx1">
                    <a:lumMod val="65000"/>
                    <a:lumOff val="35000"/>
                  </a:schemeClr>
                </a:solidFill>
              </a:rPr>
              <a:t> </a:t>
            </a:r>
            <a:r xmlns:a="http://schemas.openxmlformats.org/drawingml/2006/main">
              <a:rPr lang="id" altLang="ko-KR" sz="3200">
                <a:solidFill>
                  <a:schemeClr val="tx1">
                    <a:lumMod val="65000"/>
                    <a:lumOff val="35000"/>
                  </a:schemeClr>
                </a:solidFill>
              </a:rPr>
              <a:t>Jangan lupa bahwa Roh Kuduslah yang memberi kita hikmat dan keberanian untuk memberitakan Injil, sama seperti Dia memberikan hikmat dan kuasa kepada Petrus.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t>Siapakah Yesus?</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 mengirimkan Roh Kudus kepada semua orang yang percaya kepada-Nya untuk menolong kita.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Apa yang mereka dengar ketika Roh Kudus datang?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suara terompet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guntur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hembusan angin kencang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suara doa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③ </a:t>
            </a:r>
            <a:r xmlns:a="http://schemas.openxmlformats.org/drawingml/2006/main">
              <a:rPr lang="id" altLang="ko-KR" sz="2800">
                <a:solidFill>
                  <a:srgbClr val="ff0000"/>
                </a:solidFill>
              </a:rPr>
              <a:t>hembusan angin kencang</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d" altLang="ko-KR" sz="3600"/>
              <a:t>Mereka semua dipenuhi dengan Roh Kudus dan mulai berkata-kata dalam bahasa lain ketika Roh memampukan mereka.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Tindakan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No.90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Filipus Memberitakan Injil kepada orang Etiopia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id" altLang="ko-KR" sz="3600"/>
              <a:t>Kemudian Filipus memulai dengan bagian Kitab Suci itu dan menceritakan kepadanya kabar baik tentang Yesus.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Tindakan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8:</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id" sz="4000"/>
              <a:t>Sebab anakku ini telah mati dan hidup kembali; dia hilang dan ditemukan.' Jadi mereka mulai merayakannya.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Lukas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t>Siapakah Yesus?</a:t>
            </a:r>
            <a:r xmlns:a="http://schemas.openxmlformats.org/drawingml/2006/main">
              <a:rPr altLang="en-US" lang="i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adalah penguasa kehidupan yang menghidupkan kembali orang mati.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Suatu hari malaikat Tuhan berkata kepada Filipus yang percaya kepada Yesus “Pergilah ke selatan menuju jalan-jalan gurun.”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id" altLang="ko-KR" sz="3100">
                <a:solidFill>
                  <a:schemeClr val="tx1">
                    <a:lumMod val="65000"/>
                    <a:lumOff val="35000"/>
                  </a:schemeClr>
                </a:solidFill>
              </a:rPr>
              <a:t>Dia berangkat ke gurun selatan seperti yang dikatakan malaikat itu. Dia bertanya-tanya mengapa malaikat mengirimnya </a:t>
            </a:r>
            <a:r xmlns:a="http://schemas.openxmlformats.org/drawingml/2006/main">
              <a:rPr lang="id"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Saat itu, sida-sida yang bertanggung jawab atas keuangan negara Etiopia, sedang berada di dalam kereta sambil membaca tulisan nabi Yesaya. Philip mendekat dan bertanya. "Apakah kamu mengerti apa yang kamu baca?"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“Bagaimana saya dapat memahaminya,” katanya, “kecuali seseorang menjelaskannya kepada saya?” Filipus memulai dengan bagian Kitab Suci itu dan memberitahunya kabar baik tentang Yesus.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Setelah orang Etiopia itu menerima Yesus, dia kembali ke negaranya dengan gembira. Filipus bersyukur kepada Roh Kudus yang telah memimpin dia ke sana.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solidFill>
                  <a:schemeClr val="tx1">
                    <a:lumMod val="65000"/>
                    <a:lumOff val="35000"/>
                  </a:schemeClr>
                </a:solidFill>
              </a:rPr>
              <a:t>Filipus tidak dapat memahami sepenuhnya tetapi menuruti perintah Roh Kudus. Sehingga dia bisa memberitakan Injil kepada orang Etiopia.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Terkadang kita berada dalam situasi yang tidak dapat kita pahami.</a:t>
            </a:r>
            <a:r xmlns:a="http://schemas.openxmlformats.org/drawingml/2006/main">
              <a:rPr lang="id" altLang="en-US" sz="3200">
                <a:solidFill>
                  <a:schemeClr val="tx1">
                    <a:lumMod val="65000"/>
                    <a:lumOff val="35000"/>
                  </a:schemeClr>
                </a:solidFill>
              </a:rPr>
              <a:t> </a:t>
            </a:r>
            <a:r xmlns:a="http://schemas.openxmlformats.org/drawingml/2006/main">
              <a:rPr lang="id" altLang="ko-KR" sz="3200">
                <a:solidFill>
                  <a:schemeClr val="tx1">
                    <a:lumMod val="65000"/>
                    <a:lumOff val="35000"/>
                  </a:schemeClr>
                </a:solidFill>
              </a:rPr>
              <a:t>Namun jika Anda memercayai Tuhan dan menaati Dia dalam Roh Kudus bahkan pada saat itu juga, Anda juga bisa menjadi orang yang beriman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yang memberitakan Injil.</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t>Siapakah Yesus?</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Yesuslah yang memimpin hubungan dengan siapa kita harus bertemu.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Siapa sida-sida Etiopia yang ditemui Filipus yang bertanggung jawab?</a:t>
            </a:r>
            <a:r xmlns:a="http://schemas.openxmlformats.org/drawingml/2006/main">
              <a:rPr lang="i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Dia bertanggung jawab atas tentara.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Dia adalah seorang juru masak di negaranya.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Dia</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dulu</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di dalam</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mengenakan biaya</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dari</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miliknya</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milik negara</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uang.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Dia mengendalikan ibadah di negara itu.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③ </a:t>
            </a:r>
            <a:r xmlns:a="http://schemas.openxmlformats.org/drawingml/2006/main">
              <a:rPr lang="id" altLang="ko-KR" sz="2800">
                <a:solidFill>
                  <a:srgbClr val="ff0000"/>
                </a:solidFill>
              </a:rPr>
              <a:t>Dia bertanggung jawab atas uang negaranya.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id" altLang="ko-KR" sz="3600"/>
              <a:t>Kemudian Filipus memulai dengan bagian Kitab Suci itu dan menceritakan kepadanya kabar baik tentang Yesus.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Tindakan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8:</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No.91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Saulus Bertemu Yesus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Berapa hari telah berlalu sejak Lazarus meninggal ketika Yesus datang?</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suatu hari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dua hari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tiga hari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empat hari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③ </a:t>
            </a:r>
            <a:r xmlns:a="http://schemas.openxmlformats.org/drawingml/2006/main">
              <a:rPr altLang="ko-KR" lang="id" sz="2800">
                <a:solidFill>
                  <a:srgbClr val="ff0000"/>
                </a:solidFill>
              </a:rPr>
              <a:t>tiga hari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id" altLang="ko-KR" sz="3600"/>
              <a:t>Dia terjatuh ke tanah dan mendengar suara berkata kepadanya, "Saul, Saul, mengapa kamu menganiaya aku?"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Tindakan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9:</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Ada seorang bernama Saulus yang membenci orang-orang yang percaya kepada Yesus, dan dia membenci gereja.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id" altLang="ko-KR" sz="3000">
                <a:solidFill>
                  <a:schemeClr val="tx1">
                    <a:lumMod val="65000"/>
                    <a:lumOff val="35000"/>
                  </a:schemeClr>
                </a:solidFill>
              </a:rPr>
              <a:t>Saul sangat membenci Yesus sehingga dia pergi ke Damaskus untuk menangkap orang-orang Kristen.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Saat dia mendekati Damaskus dalam perjalanannya, tiba-tiba cahaya dari surga memancar di sekelilingnya. Dia mendengar suara, “Saul, Saul, mengapa kamu menganiaya aku?”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“Siapakah Engkau, Tuhan?” Saulus bertanya. “Akulah Yesus yang kamu aniaya.” Saul terkejut karena Yesus masih hidup. Dia mengira Yesus sudah mati.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Saulus yang bertemu Yesus menjadi manusia baru. Jadi dia menjadi Rasul Paulus, yang bekerja keras untuk memberitakan Injil kepada orang-orang bukan Yahudi, dan menulis banyak buku dalam Alkitab.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solidFill>
                  <a:schemeClr val="tx1">
                    <a:lumMod val="65000"/>
                    <a:lumOff val="35000"/>
                  </a:schemeClr>
                </a:solidFill>
              </a:rPr>
              <a:t>Saulus adalah orang yang menganiaya gereja, namun Tuhan memanggilnya rasul.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Saulus yang bertemu Yesus menjalani kehidupan yang sangat berbeda dari sebelumnya.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Perubahan apa yang telah Anda lakukan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sejak kamu bertemu Yesus?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Mereka yang bertemu Yesus harus menjalani kehidupan yang berbeda dari sebelumnya.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t>Siapakah Yesus?</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Yesuslah yang mengampuni orang jahat seperti Saulus dan memanggil mereka serta mengangkat mereka sebagai pekerja.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Mengapa Saul pergi ke Damaskus?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Untuk menangkap orang Kristen.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Untuk melakukan perjalanan.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Untuk beribadah.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Untuk memberitakan Injil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① </a:t>
            </a:r>
            <a:r xmlns:a="http://schemas.openxmlformats.org/drawingml/2006/main">
              <a:rPr lang="id" altLang="ko-KR" sz="2800">
                <a:solidFill>
                  <a:srgbClr val="ff0000"/>
                </a:solidFill>
              </a:rPr>
              <a:t>Untuk menangkap orang Kristen.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id" altLang="ko-KR" sz="3600"/>
              <a:t>Dia terjatuh ke tanah dan mendengar suara berkata kepadanya, "Saul, Saul, mengapa kamu menganiaya aku?"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Tindakan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9:</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id" sz="3600"/>
              <a:t>Yesus berkata kepadanya, “Akulah kebangkitan dan hidup. Siapa yang percaya kepada-Ku, ia akan hidup, meskipun ia mati;</a:t>
            </a:r>
            <a:endParaRPr xmlns:a="http://schemas.openxmlformats.org/drawingml/2006/main" altLang="ko-KR" lang="en-US" sz="3600"/>
          </a:p>
          <a:p>
            <a:pPr xmlns:a="http://schemas.openxmlformats.org/drawingml/2006/main" lvl="0">
              <a:defRPr/>
            </a:pPr>
            <a:r xmlns:a="http://schemas.openxmlformats.org/drawingml/2006/main">
              <a:rPr altLang="ko-KR" lang="id" sz="3600"/>
              <a:t>dan siapa pun yang hidup dan percaya padaku tidak akan pernah mati. Apakah kamu percaya ini?"</a:t>
            </a:r>
            <a:endParaRPr xmlns:a="http://schemas.openxmlformats.org/drawingml/2006/main" altLang="ko-KR" lang="en-US" sz="3600"/>
          </a:p>
          <a:p>
            <a:pPr xmlns:a="http://schemas.openxmlformats.org/drawingml/2006/main" lvl="0">
              <a:defRPr/>
            </a:pPr>
            <a:r xmlns:a="http://schemas.openxmlformats.org/drawingml/2006/main">
              <a:rPr altLang="ko-KR" lang="id"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Yohanes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11:</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No.92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Teman baik Paulus,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t>Namun Barnabas membawanya dan membawanya kepada para rasul. Dia menceritakan kepada mereka bagaimana Saul dalam perjalanannya telah melihat Tuhan dan bahwa Tuhan telah berbicara kepadanya, dan bagaimana di Damaskus dia berkhotbah tanpa rasa takut dalam nama Yesus.</a:t>
            </a:r>
            <a:r xmlns:a="http://schemas.openxmlformats.org/drawingml/2006/main">
              <a:rPr lang="id"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Tindakan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09:27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Setelah Paulus bertemu dengan Yesus, ia ingin bertemu dengan murid-murid Yesus.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Namun murid-murid Yesus takut kepada Paulus. Sebab mereka tidak mengetahui bahwa setelah Paulus bertemu dengan Yesus, ia menjadi percaya kepada Yesus.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Barnabas membantu Paulus. “Dia benar-benar bertemu Yesus dan berubah total!”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“Saya juga melihat Paulus berkhotbah di Damaskus, di mana dia pergi untuk menangkap orang-orang Kristen!” Para murid berteman dengan Paulus dengan mudah.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Setelah itu, Barnabas dan Paulus menjadi teman baik dan berkeliling dunia untuk memberitakan Injil bersama.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solidFill>
                  <a:schemeClr val="tx1">
                    <a:lumMod val="65000"/>
                    <a:lumOff val="35000"/>
                  </a:schemeClr>
                </a:solidFill>
              </a:rPr>
              <a:t>Paulus, yang menganiaya gereja, bertemu Yesus dan menjadi manusia baru, namun orang-orang tidak mempercayainya.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Namun Tuhan mempersiapkan Barnabas dan menjadikannya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rekan sekerja yang baik untuk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Seperti Paulus dan Barnabas, kita hendaknya menjadi sahabat iman yang baik dan saling membantu.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t>Siapakah Yesus?</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 mengutus kita seorang sahabat yang dapat membantu kita ketika kita berada dalam kesulitan.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Siapa yang membantu Paul dan menjadi teman ketika dia dalam kesulitan?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Petrus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Yohanes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Filipus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③ </a:t>
            </a:r>
            <a:r xmlns:a="http://schemas.openxmlformats.org/drawingml/2006/main">
              <a:rPr lang="id" altLang="ko-KR" sz="2800">
                <a:solidFill>
                  <a:srgbClr val="ff0000"/>
                </a:solidFill>
              </a:rPr>
              <a:t>Barnabas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No.74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Transfigurasi Yesus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id" altLang="ko-KR" sz="3600"/>
              <a:t>Namun Barnabas membawanya dan membawanya kepada para rasul. Dia menceritakan kepada mereka bagaimana Saul dalam perjalanannya telah melihat Tuhan dan bahwa Tuhan telah berbicara kepadanya, dan bagaimana di Damaskus dia berkhotbah tanpa rasa takut dalam nama Yesus.</a:t>
            </a:r>
            <a:r xmlns:a="http://schemas.openxmlformats.org/drawingml/2006/main">
              <a:rPr lang="id"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Tindakan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09:27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No.93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Dorcas, yang hidup kembali.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id" altLang="ko-KR" sz="3600"/>
              <a:t>Peter menyuruh mereka semua keluar ruangan; lalu dia berlutut dan berdoa. Berbalik ke arah wanita yang meninggal itu, dia berkata, “Tabitha, bangunlah.” Dia membuka matanya, dan melihat Peter dia duduk.</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Tindakan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9:</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Ada seorang murid bernama Dorcas, yang selalu berbuat baik dan membantu orang miskin.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Pada saat itu dia jatuh sakit dan meninggal. Tetangganya sangat sedih dan membawa Peter kembali.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Saat Peter tiba, semua orang yang telah ditolongnya menangis sambil memperlihatkan pakaian yang diterimanya sebagai hadiah.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Peter menyuruh mereka semua keluar ruangan; lalu dia berlutut dan berdoa.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“Dorcas, bangun!”, kata Peter. Dia membuka matanya, dan duduk melihat Peter. Melihat hal itu, semua orang bergembira dan banyak orang di desa itu yang percaya kepada Yesus.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solidFill>
                  <a:schemeClr val="tx1">
                    <a:lumMod val="65000"/>
                    <a:lumOff val="35000"/>
                  </a:schemeClr>
                </a:solidFill>
              </a:rPr>
              <a:t>Petrus adalah murid Yesus, dan dia mampu melakukan apa yang Yesus lakukan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ketika dia ada di bumi ini.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000">
                <a:solidFill>
                  <a:schemeClr val="tx1">
                    <a:lumMod val="65000"/>
                    <a:lumOff val="35000"/>
                  </a:schemeClr>
                </a:solidFill>
              </a:rPr>
              <a:t>Yesus memberi tahu murid-muridnya bahwa mereka akan melakukan hal yang sama seperti yang dia lakukan.</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id" altLang="ko-KR" sz="3000">
                <a:solidFill>
                  <a:schemeClr val="tx1">
                    <a:lumMod val="65000"/>
                    <a:lumOff val="35000"/>
                  </a:schemeClr>
                </a:solidFill>
              </a:rPr>
              <a:t>Kita adalah murid Yesus.</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id" altLang="ko-KR" sz="3000">
                <a:solidFill>
                  <a:schemeClr val="tx1">
                    <a:lumMod val="65000"/>
                    <a:lumOff val="35000"/>
                  </a:schemeClr>
                </a:solidFill>
              </a:rPr>
              <a:t>Kita perlu belajar dan mengingat apa yang Yesus lakukan di negeri ini dan melakukan hal yang sama seperti Yesus.</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t>Siapakah Yesus?</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 memberi murid-muridnya kekuatan agar mereka dapat memberitakan Injil.</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id" sz="3600"/>
              <a:t>Di sana dia diubah rupanya di hadapan mereka. Wajahnya bersinar seperti matahari, dan pakaiannya menjadi putih seperti cahaya.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17:</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Ketika Petrus datang ke Dorcas, orang-orang sedih dan apa yang mereka tunjukkan kepadanya?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Pakaian yang dibuat Dorcas.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Makanan yang dibuat Dorcas.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Putra Dorkas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Surat Dorcas.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① </a:t>
            </a:r>
            <a:r xmlns:a="http://schemas.openxmlformats.org/drawingml/2006/main">
              <a:rPr lang="id" altLang="ko-KR" sz="2800">
                <a:solidFill>
                  <a:srgbClr val="ff0000"/>
                </a:solidFill>
              </a:rPr>
              <a:t>Pakaian yang dibuat Dorcas.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id" altLang="ko-KR" sz="3600"/>
              <a:t>Peter menyuruh mereka semua keluar ruangan; lalu dia berlutut dan berdoa. Berbalik ke arah wanita yang meninggal itu, dia berkata, “Tabitha, bangunlah.” Dia membuka matanya, dan melihat Peter dia duduk.</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Tindakan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9:</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No.94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Kornelius, seorang bukan Yahudi yang diselamatkan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id" altLang="ko-KR" sz="3600"/>
              <a:t>Orang-orang percaya yang bersunat yang datang bersama Petrus merasa heran bahwa karunia Roh Kudus telah dicurahkan bahkan kepada orang-orang bukan Yahudi.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Kisah Para Rasul 10:</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id" altLang="ko-KR" sz="2500">
                <a:solidFill>
                  <a:schemeClr val="tx1">
                    <a:lumMod val="65000"/>
                    <a:lumOff val="35000"/>
                  </a:schemeClr>
                </a:solidFill>
              </a:rPr>
              <a:t>Di Kaisarea ada seorang pria bernama Cornelius, seorang perwira di Resimen Italia.</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id" altLang="ko-KR" sz="2500">
                <a:solidFill>
                  <a:schemeClr val="tx1">
                    <a:lumMod val="65000"/>
                    <a:lumOff val="35000"/>
                  </a:schemeClr>
                </a:solidFill>
              </a:rPr>
              <a:t>Dia dan seluruh keluarganya taat dan takut akan Tuhan; dia memberi dengan murah hati kepada mereka yang membutuhkan dan berdoa kepada Tuhan secara teratur.</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Suatu hari, Kornelius mendengar suara Tuhan saat berdoa. “Kirimkan orang-orang untuk menjadi seorang pria bernama Peter.”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id" altLang="ko-KR" sz="2400">
                <a:solidFill>
                  <a:schemeClr val="tx1">
                    <a:lumMod val="65000"/>
                    <a:lumOff val="35000"/>
                  </a:schemeClr>
                </a:solidFill>
              </a:rPr>
              <a:t>Saat itu, Petrus juga melihat suatu penglihatan dalam doa. Tuhan memberinya hewan dari surga yang tidak bisa dimakan oleh orang Yahudi dan memerintahkan dia untuk memakannya.</a:t>
            </a:r>
            <a:r xmlns:a="http://schemas.openxmlformats.org/drawingml/2006/main">
              <a:rPr lang="id" altLang="en-US" sz="2400">
                <a:solidFill>
                  <a:schemeClr val="tx1">
                    <a:lumMod val="65000"/>
                    <a:lumOff val="35000"/>
                  </a:schemeClr>
                </a:solidFill>
              </a:rPr>
              <a:t> </a:t>
            </a:r>
            <a:r xmlns:a="http://schemas.openxmlformats.org/drawingml/2006/main">
              <a:rPr lang="id" altLang="ko-KR" sz="2400">
                <a:solidFill>
                  <a:schemeClr val="tx1">
                    <a:lumMod val="65000"/>
                    <a:lumOff val="35000"/>
                  </a:schemeClr>
                </a:solidFill>
              </a:rPr>
              <a:t>“Jangan menyebut sesuatu yang najis, padahal Allah telah menjadikannya tahir.”</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Akhirnya Petrus mengikuti orang-orang yang diutus Kornelius dan pergi ke rumah Kornelius.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id" altLang="ko-KR" sz="2400">
                <a:solidFill>
                  <a:schemeClr val="tx1">
                    <a:lumMod val="65000"/>
                    <a:lumOff val="35000"/>
                  </a:schemeClr>
                </a:solidFill>
              </a:rPr>
              <a:t>Petrus memberitakan Yesus dan Injil kepada Kornelius dan keluarganya. Kemudian Roh Kudus turun ke atas mereka. Dia menyadarinya dengan melihat ini; "Bahkan orang-orang bukan Yahudi pun bisa diselamatkan jika mereka percaya kepada Yesus!"</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id" altLang="ko-KR" sz="3400">
                <a:solidFill>
                  <a:schemeClr val="tx1">
                    <a:lumMod val="65000"/>
                    <a:lumOff val="35000"/>
                  </a:schemeClr>
                </a:solidFill>
              </a:rPr>
              <a:t>Petrus mengira hanya orang Yahudi yang bisa percaya kepada Yesus dan diselamatkan.</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id" altLang="ko-KR" sz="3400">
                <a:solidFill>
                  <a:schemeClr val="tx1">
                    <a:lumMod val="65000"/>
                    <a:lumOff val="35000"/>
                  </a:schemeClr>
                </a:solidFill>
              </a:rPr>
              <a:t>Namun Injil Allah tidak membeda-bedakan semua orang di dunia.</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id" altLang="ko-KR" sz="3400">
                <a:solidFill>
                  <a:schemeClr val="tx1">
                    <a:lumMod val="65000"/>
                    <a:lumOff val="35000"/>
                  </a:schemeClr>
                </a:solidFill>
              </a:rPr>
              <a:t>Kita harus memberitakan Injil kepada semua orang di dunia agar mereka dapat diselamatkan.</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Yesus membawa serta Petrus, Yakobus, dan Yohanes, dan memimpin mereka sendirian mendaki gunung yang tinggi.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t>Siapakah Yesus?</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 memberikan keselamatan kepada setiap orang yang percaya kepada-Nya, tanpa memandang kebangsaan atau status.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Penglihatan apa yang Petrus lihat ketika berdoa?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Yesus turun dari surga.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Alkitab turun dari surga.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Malaikat turun dari surga.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Hewan yang tidak bisa dimakan oleh orang Yahudi diturunkan dari surga.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④ </a:t>
            </a:r>
            <a:r xmlns:a="http://schemas.openxmlformats.org/drawingml/2006/main">
              <a:rPr lang="id" altLang="ko-KR" sz="2800">
                <a:solidFill>
                  <a:srgbClr val="ff0000"/>
                </a:solidFill>
              </a:rPr>
              <a:t>Hewan yang tidak bisa dimakan oleh orang Yahudi diturunkan dari surga.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id" altLang="ko-KR" sz="3600"/>
              <a:t>Orang-orang percaya yang bersunat yang datang bersama Petrus merasa heran bahwa karunia Roh Kudus telah dicurahkan bahkan kepada orang-orang bukan Yahudi.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Kisah Para Rasul 10:</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No.95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Menyanyikan Nyanyian Rohani</a:t>
            </a:r>
            <a:endParaRPr xmlns:a="http://schemas.openxmlformats.org/drawingml/2006/main" lang="en-US" altLang="ko-KR" sz="4000"/>
          </a:p>
          <a:p>
            <a:pPr xmlns:a="http://schemas.openxmlformats.org/drawingml/2006/main" algn="ctr">
              <a:defRPr/>
            </a:pPr>
            <a:r xmlns:a="http://schemas.openxmlformats.org/drawingml/2006/main">
              <a:rPr lang="id" altLang="ko-KR" sz="4000"/>
              <a:t>bahkan di penjara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id" altLang="ko-KR" sz="3600"/>
              <a:t>Sekitar tengah malam, Paulus dan Silas sedang berdoa dan menyanyikan lagu pujian kepada Tuhan, dan para tahanan lainnya mendengarkan mereka.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Tindakan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16:</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Paulus dan Silas melakukan yang terbaik untuk memberitakan Injil di Philippe. Tetapi orang-orang yang membencinya memukuli Paulus dan Silas dan memasukkan mereka ke dalam penjara.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Paulus dan Silas berdoa dan memuji Tuhan bahkan di penjara. Semua orang di penjara mendengarkan ini.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Lalu tiba-tiba terjadi gempa bumi yang sangat besar sehingga semua pintu penjara terbuka. Kepala penjara sangat khawatir karena mengira para tahanan telah melarikan diri.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Paul berteriak, “Jangan khawatir! Kita semua ada di sini!” “Tuan, apa yang harus saya lakukan agar dapat diselamatkan?” Penjaga penjara bertanya.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"Percayalah kepada Tuhan Yesus. Maka kamu dan keluargamu akan diselamatkan!" Pada jam itu juga, penjaga penjara membawa mereka dan mencuci luka-luka mereka; kemudian segera dia dan seluruh keluarganya dibaptis.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Di sana dia diubah rupanya di hadapan mereka. Wajahnya bersinar seperti matahari, dan pakaiannya menjadi putih seperti cahaya.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id" altLang="ko-KR" sz="2900">
                <a:solidFill>
                  <a:schemeClr val="tx1">
                    <a:lumMod val="65000"/>
                    <a:lumOff val="35000"/>
                  </a:schemeClr>
                </a:solidFill>
              </a:rPr>
              <a:t>Paulus dan Silas tidak kecewa dan berdoa serta memuji,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d" altLang="ko-KR" sz="2900">
                <a:solidFill>
                  <a:schemeClr val="tx1">
                    <a:lumMod val="65000"/>
                    <a:lumOff val="35000"/>
                  </a:schemeClr>
                </a:solidFill>
              </a:rPr>
              <a:t>meskipun mereka dipukuli sampai mati.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d" altLang="ko-KR" sz="2900">
                <a:solidFill>
                  <a:schemeClr val="tx1">
                    <a:lumMod val="65000"/>
                    <a:lumOff val="35000"/>
                  </a:schemeClr>
                </a:solidFill>
              </a:rPr>
              <a:t>Kemudian Tuhan membuka pintu penjara dan memberi mereka kesempatan untuk memberitakan Injil</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d" altLang="ko-KR" sz="2900">
                <a:solidFill>
                  <a:schemeClr val="tx1">
                    <a:lumMod val="65000"/>
                    <a:lumOff val="35000"/>
                  </a:schemeClr>
                </a:solidFill>
              </a:rPr>
              <a:t>kepada sipir penjara dan keluarganya.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d" altLang="ko-KR" sz="2900">
                <a:solidFill>
                  <a:schemeClr val="tx1">
                    <a:lumMod val="65000"/>
                    <a:lumOff val="35000"/>
                  </a:schemeClr>
                </a:solidFill>
              </a:rPr>
              <a:t>Ada kalanya kita juga berada dalam masalah.</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d" altLang="ko-KR" sz="2900">
                <a:solidFill>
                  <a:schemeClr val="tx1">
                    <a:lumMod val="65000"/>
                    <a:lumOff val="35000"/>
                  </a:schemeClr>
                </a:solidFill>
              </a:rPr>
              <a:t>Dan jika Anda tidak mengecewakan diri sendiri dan terus berdoa dan memuji, Tuhan akan menyelamatkan Anda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d" altLang="ko-KR" sz="2900">
                <a:solidFill>
                  <a:schemeClr val="tx1">
                    <a:lumMod val="65000"/>
                    <a:lumOff val="35000"/>
                  </a:schemeClr>
                </a:solidFill>
              </a:rPr>
              <a:t>dengan cara yang menakjubkan.</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t>Siapakah Yesus?</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 memberi saya kekuatan untuk mengatasi semua kesulitan dan kesulitan.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Apa yang dilakukan Paulus dan Silas di penjara??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Mereka menangis.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Mereka memohon untuk tetap hidup.</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Mereka kecewa.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Mereka berdoa dan menyanyikan lagu pujian.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④ </a:t>
            </a:r>
            <a:r xmlns:a="http://schemas.openxmlformats.org/drawingml/2006/main">
              <a:rPr lang="id" altLang="ko-KR" sz="2800">
                <a:solidFill>
                  <a:srgbClr val="ff0000"/>
                </a:solidFill>
              </a:rPr>
              <a:t>Mereka berdoa dan menyanyikan lagu pujian.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id" altLang="ko-KR" sz="3600"/>
              <a:t>Sekitar tengah malam, Paulus dan Silas sedang berdoa dan menyanyikan lagu pujian kepada Tuhan, dan para tahanan lainnya mendengarkan mereka.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Tindakan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16:</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No.96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Paulus Memberitakan Injil kepada Raja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id" altLang="ko-KR" sz="3600"/>
              <a:t>Paulus menjawab, "Dalam waktu singkat atau lama - aku berdoa kepada Tuhan agar bukan hanya kamu tetapi semua orang yang mendengarkan aku hari ini dapat menjadi seperti aku sekarang, kecuali rantai ini."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Tindakan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26:</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Paulus memberitakan Injil dan akhirnya menjadi tahanan di Yerusalem. Raja Agripa bertanya tentang dosa Paulus yang dipenjarakan.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“Anda mempunyai izin untuk berbicara sendiri!” Agripa memberi waktu kepada Paulus untuk memulai pembelaannya.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Paulus menggunakan kesempatan itu untuk memberitakan Injil. “O baginda, kuharap engkau bisa menjadi sepertiku kecuali dengan rantai ini!”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Raja tidak menemukan dosa dalam diri Paulus. Paulus ingin pergi ke Roma dan memberitakan Injil kepada Kaisar..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Saat itu muncullah Musa dan Elia di hadapan mereka, sedang berbicara dengan Yesus.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Akhirnya, Paulus mengajukan banding kepada kaisar Romawi. Sebagai seorang tahanan, Paulus naik perahu untuk menemui kaisar Roma.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solidFill>
                  <a:schemeClr val="tx1">
                    <a:lumMod val="65000"/>
                    <a:lumOff val="35000"/>
                  </a:schemeClr>
                </a:solidFill>
              </a:rPr>
              <a:t>Paulus adalah seorang tahanan, namun dia memberitakan Injil dengan bangga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dihadapan raja atas persidangannya sendiri.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Karena dia tidak malu dengan Injil, dan dia percaya bahwa Injil adalah kebenaran yang membanggakan.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Kita harus mampu dengan percaya diri dan berani memberitakan Injil Yesus kepada siapapun yang kita temui.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t>Siapakah Yesus?</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 jauh lebih tinggi dari manusia tertinggi di dunia.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Apa yang dilakukan Paulus ketika persidangan raja Paulus memberinya kesempatan untuk berbicara?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Dia memberitakan Injil Yesus.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Dia menuduh orang jahat.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Dia meminta pembebasannya.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Dia berdoa dan menyanyikan himne.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① </a:t>
            </a:r>
            <a:r xmlns:a="http://schemas.openxmlformats.org/drawingml/2006/main">
              <a:rPr lang="id" altLang="ko-KR" sz="2800">
                <a:solidFill>
                  <a:srgbClr val="ff0000"/>
                </a:solidFill>
              </a:rPr>
              <a:t>Dia memberitakan Injil Yesus.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id" altLang="ko-KR" sz="3600"/>
              <a:t>Paulus menjawab, "Dalam waktu singkat atau lama - aku berdoa kepada Tuhan agar bukan hanya kamu tetapi semua orang yang mendengarkan aku hari ini dapat menjadi seperti aku sekarang, kecuali rantai ini."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Tindakan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26:</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No.97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Kapalnya Tenggelam!</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id" altLang="ko-KR" sz="3600"/>
              <a:t>dan berkata, 'Jangan takut, Paulus. Anda harus diadili di hadapan Kaisar; dan Tuhan dengan murah hati telah memberimu nyawa semua orang yang berlayar bersamamu.'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Tindakan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27:</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Paulus dibawa ke Roma dengan kapal bersama para tahanan lainnya.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Namun, kapal terancam tenggelam akibat topan tersebut. Semua orang gemetar ketakutan.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Paulus berdoa kepada Tuhan dan memberi tahu orang-orang. “Jangan takut. Tuhan berkata tidak ada yang akan mati.”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Sebuah suara dari awan berkata, “Inilah Putraku yang aku kasihi; bersamanya aku sangat senang. Dengarkan dia!"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Kapalnya tenggelam, tapi seperti yang dikatakan Paul, semua orang bisa mendarat di pulau itu tanpa ada satupun kematian.</a:t>
            </a:r>
            <a:r xmlns:a="http://schemas.openxmlformats.org/drawingml/2006/main">
              <a:rPr lang="id"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Paulus memberitakan Yesus di pulau itu dan memuliakan Tuhan.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solidFill>
                  <a:schemeClr val="tx1">
                    <a:lumMod val="65000"/>
                    <a:lumOff val="35000"/>
                  </a:schemeClr>
                </a:solidFill>
              </a:rPr>
              <a:t>Paulus berdoa, menyemangati orang lain, bahkan di saat krisis ketika kapal hampir tenggelam.</a:t>
            </a:r>
            <a:r xmlns:a="http://schemas.openxmlformats.org/drawingml/2006/main">
              <a:rPr lang="id" altLang="en-US" sz="3200">
                <a:solidFill>
                  <a:schemeClr val="tx1">
                    <a:lumMod val="65000"/>
                    <a:lumOff val="35000"/>
                  </a:schemeClr>
                </a:solidFill>
              </a:rPr>
              <a:t> </a:t>
            </a:r>
            <a:r xmlns:a="http://schemas.openxmlformats.org/drawingml/2006/main">
              <a:rPr lang="id" altLang="ko-KR" sz="3200">
                <a:solidFill>
                  <a:schemeClr val="tx1">
                    <a:lumMod val="65000"/>
                    <a:lumOff val="35000"/>
                  </a:schemeClr>
                </a:solidFill>
              </a:rPr>
              <a:t>Pada akhirnya, mereka semua terselamatkan,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seperti yang Paulus katakan.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Umat Tuhan bertanggung jawab untuk menyampaikan kehendak Tuhan kepada dunia melalui doa dan kabar baik keselamatan Tuhan.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t>Siapakah Yesus?</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 adalah pemilik seluruh kehidupan di dunia. Tidak ada yang mati tanpa izinnya.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Apa yang Paulus lakukan ketika kapalnya menghadapi topan?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Dia menangis.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Dia melompat ke laut.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Dia bertarung melawan pilot.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Dia berdoa kepada Tuhan.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④ </a:t>
            </a:r>
            <a:r xmlns:a="http://schemas.openxmlformats.org/drawingml/2006/main">
              <a:rPr lang="id" altLang="ko-KR" sz="2800">
                <a:solidFill>
                  <a:srgbClr val="ff0000"/>
                </a:solidFill>
              </a:rPr>
              <a:t>Dia berdoa kepada Tuhan.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id" altLang="ko-KR" sz="3600"/>
              <a:t>dan berkata, 'Jangan takut, Paulus. Anda harus diadili di hadapan Kaisar; dan Tuhan dengan murah hati telah memberimu nyawa semua orang yang berlayar bersamamu.'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Tindakan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27:</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No.98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Permohonan Paulus kepada Onesimus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id" altLang="ko-KR" sz="3600"/>
              <a:t>Aku memohon kepadamu untuk anakku Onesimus, yang menjadi anakku ketika aku dirantai.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Filemon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Onesimus adalah pelayan Filemon. Namun dia menyelinap keluar tanpa izin tuannya ke Roma.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Onesimus bertemu dengan Paulus yang dipenjarakan di Roma. Paulus memberitakan Injil kepadanya, dan dia menjadi percaya kepada Yesus.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Ketika mereka mendengar ini, mereka jatuh tertelungkup ke tanah, ketakutan. Yesus berkata, “Jangan takut.” Ketika mereka melihat ke atas, mereka tidak melihat siapa pun kecuali Yesus.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Paulus menyuruh Onesimus untuk kembali menemui tuannya, Filemon, dan meminta pengampunan. Dan Paulus menyuruh Onesimus untuk hidup sebagai orang yang percaya kepada Yesus.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Onesimus khawatir. Sebab saat itu, abdi yang kabur tersebut dibunuh oleh pemiliknya.</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Paulus menulis surat kepada Onesimus kepada tuannya, Filemon, untuk mengampuninya. Surat ini adalah 'Filemon' dalam Alkitab.</a:t>
            </a:r>
            <a:r xmlns:a="http://schemas.openxmlformats.org/drawingml/2006/main">
              <a:rPr lang="i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solidFill>
                  <a:schemeClr val="tx1">
                    <a:lumMod val="65000"/>
                    <a:lumOff val="35000"/>
                  </a:schemeClr>
                </a:solidFill>
              </a:rPr>
              <a:t>Paulus menghubungkan kembali rusaknya hubungan antara Onesimus dan Filemon. Onesimus meminta pengampunan dari Filemon, dan Filemon memaafkan Onesimus.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Kita harus meminta maaf jika kita telah melakukan kesalahan.</a:t>
            </a:r>
            <a:r xmlns:a="http://schemas.openxmlformats.org/drawingml/2006/main">
              <a:rPr lang="id" altLang="en-US" sz="3200">
                <a:solidFill>
                  <a:schemeClr val="tx1">
                    <a:lumMod val="65000"/>
                    <a:lumOff val="35000"/>
                  </a:schemeClr>
                </a:solidFill>
              </a:rPr>
              <a:t> </a:t>
            </a:r>
            <a:r xmlns:a="http://schemas.openxmlformats.org/drawingml/2006/main">
              <a:rPr lang="id" altLang="ko-KR" sz="3200">
                <a:solidFill>
                  <a:schemeClr val="tx1">
                    <a:lumMod val="65000"/>
                    <a:lumOff val="35000"/>
                  </a:schemeClr>
                </a:solidFill>
              </a:rPr>
              <a:t>Dan jika seseorang melakukan kesalahan pada kita, kita harus memaafkannya.</a:t>
            </a:r>
            <a:r xmlns:a="http://schemas.openxmlformats.org/drawingml/2006/main">
              <a:rPr lang="id" altLang="en-US" sz="3200">
                <a:solidFill>
                  <a:schemeClr val="tx1">
                    <a:lumMod val="65000"/>
                    <a:lumOff val="35000"/>
                  </a:schemeClr>
                </a:solidFill>
              </a:rPr>
              <a:t> </a:t>
            </a:r>
            <a:r xmlns:a="http://schemas.openxmlformats.org/drawingml/2006/main">
              <a:rPr lang="id" altLang="ko-KR" sz="3200">
                <a:solidFill>
                  <a:schemeClr val="tx1">
                    <a:lumMod val="65000"/>
                    <a:lumOff val="35000"/>
                  </a:schemeClr>
                </a:solidFill>
              </a:rPr>
              <a:t>Itulah yang orang-orang percaya kepada Yesus.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t>Siapakah Yesus?</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 membawa perdamaian dan rekonsiliasi ketika terjadi perselisihan dan konflik.</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Siapakah yang ditemui Onesimus di Roma ketika ia melarikan diri dari pemiliknya, Filemon?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Petrus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Yohanes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Paulus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④ </a:t>
            </a:r>
            <a:r xmlns:a="http://schemas.openxmlformats.org/drawingml/2006/main">
              <a:rPr lang="id" altLang="ko-KR" sz="2800">
                <a:solidFill>
                  <a:srgbClr val="ff0000"/>
                </a:solidFill>
              </a:rPr>
              <a:t>Paulus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id" altLang="ko-KR" sz="3600"/>
              <a:t>Aku memohon kepadamu untuk anakku Onesimus, yang menjadi anakku ketika aku dirantai.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Filemon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No.99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Timotius, Murid Paulus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id" altLang="ko-KR" sz="3600"/>
              <a:t>Aku telah diingatkan akan imanmu yang tulus, yang mula-mula hidup dalam diri nenekmu Lois dan dalam ibumu Eunike, dan aku yakin, sekarang juga hidup dalam dirimu.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2Timotius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4:</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Paulus mempunyai seorang murid bernama Timotius. Timotius telah menjadi misionaris bersama Paulus sejak dia masih kecil.</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Ada seorang laki-laki yang mempunyai dua anak laki-laki. Putra kedua meminta ayahnya untuk memberikan bagian hartanya terlebih dahulu.</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id" sz="3600">
                <a:solidFill>
                  <a:schemeClr val="tx1">
                    <a:lumMod val="65000"/>
                    <a:lumOff val="35000"/>
                  </a:schemeClr>
                </a:solidFill>
              </a:rPr>
              <a:t>Yesus ada di dunia ini dalam wujud manusia, namun Dia juga Tuhan.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d" sz="3600">
                <a:solidFill>
                  <a:schemeClr val="tx1">
                    <a:lumMod val="65000"/>
                    <a:lumOff val="35000"/>
                  </a:schemeClr>
                </a:solidFill>
              </a:rPr>
              <a:t>Seperti yang diperintahkan Allah kepada murid-murid-Nya di gunung,</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d" sz="3600">
                <a:solidFill>
                  <a:schemeClr val="tx1">
                    <a:lumMod val="65000"/>
                    <a:lumOff val="35000"/>
                  </a:schemeClr>
                </a:solidFill>
              </a:rPr>
              <a:t>kita harus percaya kepada Yesus sebagai Anak Allah dan mendengarkan dia dengan cermat.</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Paulus, yang berada di penjara, mengetahui bahwa ia akan segera mati, dan menulis surat kepada muridnya yang dikasihi, Timotius.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Surat itu mengatakan bagaimana Timotius harus mengajar orang-orang percaya sebagai pelayan gereja.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Timotius dan orang-orang percaya membaca surat Paulus dan memutuskan untuk tidak kehilangan iman sampai akhir meskipun dalam penganiayaan.</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Jadi iman Paulus telah diturunkan kepada muridnya, Timotius, dan juga kepada gereja-gereja.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id" altLang="ko-KR" sz="3600">
                <a:solidFill>
                  <a:schemeClr val="tx1">
                    <a:lumMod val="65000"/>
                    <a:lumOff val="35000"/>
                  </a:schemeClr>
                </a:solidFill>
              </a:rPr>
              <a:t>Terima kasih kepada para penginjil yang memberitakan Injil kepada kami dan para guru yang mengajarkan firman Tuhan kepada kami, iman dan gereja kami telah bertumbuh.</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d" altLang="ko-KR" sz="3600">
                <a:solidFill>
                  <a:schemeClr val="tx1">
                    <a:lumMod val="65000"/>
                    <a:lumOff val="35000"/>
                  </a:schemeClr>
                </a:solidFill>
              </a:rPr>
              <a:t>Sekarang kita harus menyampaikan iman kita dan mengajari mereka firman Tuhan yang telah kita pelajari.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t>Siapakah Yesus?</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 telah bangkit dan hidup kekal, bersama gereja-gereja dan orang-orang percaya yang percaya kepada-Nya.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Kepada siapa Paulus menulis surat ini menjelang hari kematiannya?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Lukas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Tandai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Timotius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③ </a:t>
            </a:r>
            <a:r xmlns:a="http://schemas.openxmlformats.org/drawingml/2006/main">
              <a:rPr lang="id" altLang="ko-KR" sz="2800">
                <a:solidFill>
                  <a:srgbClr val="ff0000"/>
                </a:solidFill>
              </a:rPr>
              <a:t>Timotius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id" altLang="ko-KR" sz="3600"/>
              <a:t>Aku telah diingatkan akan imanmu yang tulus, yang mula-mula hidup dalam diri nenekmu Lois dan dalam ibumu Eunike, dan aku yakin, sekarang juga hidup dalam dirimu.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2Timotius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4:</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No.100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John Melihat Pemandangan yang Menakjubkan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id" altLang="ko-KR" sz="3600"/>
              <a:t>Siapa yang memberi kesaksian tentang hal-hal ini, berkata: "Ya, Aku datang segera." Amin. Datanglah, Tuhan Yesus.</a:t>
            </a:r>
            <a:endParaRPr xmlns:a="http://schemas.openxmlformats.org/drawingml/2006/main" lang="en-US" altLang="ko-KR" sz="3600"/>
          </a:p>
          <a:p>
            <a:pPr xmlns:a="http://schemas.openxmlformats.org/drawingml/2006/main" lvl="0">
              <a:defRPr/>
            </a:pPr>
            <a:r xmlns:a="http://schemas.openxmlformats.org/drawingml/2006/main">
              <a:rPr lang="id"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Wahyu</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22:</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t>Siapakah Yesus?</a:t>
            </a:r>
            <a:r xmlns:a="http://schemas.openxmlformats.org/drawingml/2006/main">
              <a:rPr altLang="en-US" lang="i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Yesuslah yang bersinar indah dengan rupa yang mulia.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Penganiayaan terhadap gereja semakin hari semakin buruk. Semua muridnya menjadi martir namun tetap beriman, dan Yohanes dikurung sendirian di Patmos.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Suatu hari dia mendengar suara nyaring seperti terompet, yang berbunyi: "Tuliskan pada gulungan apa yang kamu lihat dan kirimkan ke tujuh gereja."</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Yohanes juga melihat Yesus. Yesus adalah gambaran seorang raja yang mempunyai seluruh kekuasaan di dunia.</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Yohanes melihat langit baru dan daratan baru yang akan datang. Tidak akan ada kejahatan, tidak akan ada kesedihan, dan kebahagiaan akan selalu ada bersama Tuhan.</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Yohanes menulis semua penglihatan ini dan menuliskannya kepada gereja-gereja. “Pertahankan imanmu, karena Tuhan akan datang kembali!” Ini adalah kitab terakhir dalam Alkitab, Wahyu</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solidFill>
                  <a:schemeClr val="tx1">
                    <a:lumMod val="65000"/>
                    <a:lumOff val="35000"/>
                  </a:schemeClr>
                </a:solidFill>
              </a:rPr>
              <a:t>Yesus akan datang kembali lagi ke bumi ini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sebagai hakim suatu hari nanti.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Saat itu, mereka yang tidak beriman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dalam Yesus menderita selamanya,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Mereka yang percaya kepada Yesus akan menikmatinya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Kehidupan abadi dengan Kebahagiaan.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Apakah Anda menunggu kedatangan Yesus kembali?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Kita tidak boleh kehilangan harapan itu, kita harus tetap menjaga kepercayaan kita terhadap bumi ini sampai akhir</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t>Siapakah Yesus?</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 akan datang kembali ke bumi ini sebagai raja, menghakimi segala sesuatu, dan memerintah segala sesuatu selama-lamanya.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Apa nama pulau tempat murid Yohanes dikurung?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Hawai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Kitim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④ </a:t>
            </a:r>
            <a:r xmlns:a="http://schemas.openxmlformats.org/drawingml/2006/main">
              <a:rPr lang="id"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id" altLang="ko-KR" sz="3600"/>
              <a:t>Siapa yang memberi kesaksian tentang hal-hal ini, berkata: "Ya, Aku datang segera." Amin. Datanglah, Tuhan Yesus.</a:t>
            </a:r>
            <a:endParaRPr xmlns:a="http://schemas.openxmlformats.org/drawingml/2006/main" lang="en-US" altLang="ko-KR" sz="3600"/>
          </a:p>
          <a:p>
            <a:pPr xmlns:a="http://schemas.openxmlformats.org/drawingml/2006/main" lvl="0">
              <a:defRPr/>
            </a:pPr>
            <a:r xmlns:a="http://schemas.openxmlformats.org/drawingml/2006/main">
              <a:rPr lang="id"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Wahyu</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22:</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hari ini</a:t>
            </a:r>
            <a:r xmlns:a="http://schemas.openxmlformats.org/drawingml/2006/main">
              <a:rPr altLang="en-US" lang="id" sz="4000">
                <a:solidFill>
                  <a:srgbClr val="ff0000"/>
                </a:solidFill>
              </a:rPr>
              <a:t> </a:t>
            </a:r>
            <a:r xmlns:a="http://schemas.openxmlformats.org/drawingml/2006/main">
              <a:rPr altLang="ko-KR" lang="id" sz="4000">
                <a:solidFill>
                  <a:srgbClr val="ff0000"/>
                </a:solidFill>
              </a:rPr>
              <a:t>Ulangan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Siapa yang tidak melihat transfigurasi Yesus?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Petrus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Yakobus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Yohanes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④ </a:t>
            </a:r>
            <a:r xmlns:a="http://schemas.openxmlformats.org/drawingml/2006/main">
              <a:rPr altLang="ko-KR" lang="id"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id" sz="3600"/>
              <a:t>Di sana dia diubah rupanya di hadapan mereka. Wajahnya bersinar seperti matahari, dan pakaiannya menjadi putih seperti cahaya.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17:</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No.75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Yesus</a:t>
            </a:r>
            <a:r xmlns:a="http://schemas.openxmlformats.org/drawingml/2006/main">
              <a:rPr lang="id" altLang="en-US" sz="4400"/>
              <a:t> </a:t>
            </a:r>
            <a:r xmlns:a="http://schemas.openxmlformats.org/drawingml/2006/main">
              <a:rPr lang="id" altLang="ko-KR" sz="4400"/>
              <a:t>Mencintai Anak-anak</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id" sz="3600"/>
              <a:t>Ketika Yesus melihat ini, dia marah. Dia berkata kepada mereka, “Biarkan anak-anak kecil itu datang kepadaku, dan jangan menghalangi mereka, karena Kerajaan Allah adalah milik orang-orang seperti mereka.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Tanda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Ada orang tua yang membawa anaknya kepada Yesus untuk diberkati oleh Yesus.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Lalu, murid-murid Yesus menegurnya. “Beraninya kamu membawa anakmu kepada Yesus?”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Ketika Yesus melihatnya, dia berkata dengan marah.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“Jangan hentikan anak-anak untuk datang kepadaku. Kerajaan Tuhan adalah milik anak-anak ini!”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Namun sang anak telah menyia-nyiakan seluruh hartanya di negeri yang jauh dan menjadi sengsara.</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“Siapa pun yang tidak menerima Kerajaan Allah seperti anak kecil, tidak akan pernah memasukinya.” Dan dia menggendong anak-anak itu, meletakkan tangannya di atas mereka dan memberkati mereka.</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id" sz="3600">
                <a:solidFill>
                  <a:schemeClr val="tx1">
                    <a:lumMod val="65000"/>
                    <a:lumOff val="35000"/>
                  </a:schemeClr>
                </a:solidFill>
              </a:rPr>
              <a:t>Yesus berkata bahwa Kerajaan Allah adalah milik anak-anak ini.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d" sz="3600">
                <a:solidFill>
                  <a:schemeClr val="tx1">
                    <a:lumMod val="65000"/>
                    <a:lumOff val="35000"/>
                  </a:schemeClr>
                </a:solidFill>
              </a:rPr>
              <a:t>Marilah kita juga menjadi anak-anak yang mengasihi Tuhan dan menaati Yesus tanpa kehilangan kesucian, kejujuran,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d" sz="3600">
                <a:solidFill>
                  <a:schemeClr val="tx1">
                    <a:lumMod val="65000"/>
                    <a:lumOff val="35000"/>
                  </a:schemeClr>
                </a:solidFill>
              </a:rPr>
              <a:t>dan hati sejati seorang anak.</a:t>
            </a:r>
            <a:r xmlns:a="http://schemas.openxmlformats.org/drawingml/2006/main">
              <a:rPr altLang="en-US" lang="id"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t>Siapakah Yesus?</a:t>
            </a:r>
            <a:r xmlns:a="http://schemas.openxmlformats.org/drawingml/2006/main">
              <a:rPr altLang="en-US" lang="i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a:t>
            </a:r>
            <a:r xmlns:a="http://schemas.openxmlformats.org/drawingml/2006/main">
              <a:rPr altLang="en-US" lang="id" sz="3600">
                <a:solidFill>
                  <a:srgbClr val="0070c0"/>
                </a:solidFill>
              </a:rPr>
              <a:t> </a:t>
            </a:r>
            <a:r xmlns:a="http://schemas.openxmlformats.org/drawingml/2006/main">
              <a:rPr altLang="ko-KR" lang="id" sz="3600">
                <a:solidFill>
                  <a:srgbClr val="0070c0"/>
                </a:solidFill>
              </a:rPr>
              <a:t>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Yesuslah yang mengasihi, menghargai dan memberkati anak-anak.</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Apa yang para murid lakukan ketika anak-anak mencoba menemui Yesus?</a:t>
            </a:r>
            <a:r xmlns:a="http://schemas.openxmlformats.org/drawingml/2006/main">
              <a:rPr altLang="en-US" lang="id"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Mereka menyambutnya dengan senang hati.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Mereka menegur mereka agar tidak pergi kepada Yesus.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Mereka memperkenalkan anak-anak kepada Yesus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Mereka memberi mereka makanan dan menyuruh mereka pulang.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② </a:t>
            </a:r>
            <a:r xmlns:a="http://schemas.openxmlformats.org/drawingml/2006/main">
              <a:rPr altLang="ko-KR" lang="id" sz="2800">
                <a:solidFill>
                  <a:srgbClr val="ff0000"/>
                </a:solidFill>
              </a:rPr>
              <a:t>Mereka menegur mereka agar tidak pergi kepada Yesus.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id" sz="3600"/>
              <a:t>Ketika Yesus melihat ini, dia marah. Dia berkata kepada mereka, “Biarkan anak-anak kecil itu datang kepadaku, dan jangan menghalangi mereka, karena Kerajaan Allah adalah milik orang-orang seperti mereka.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Tanda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No.76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Yesus Menyembuhkan orang buta, Bartimeus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id" sz="3600"/>
              <a:t>“Pergilah,” kata Yesus, “imanmu telah menyembuhkanmu.” Segera dia dapat melihat dan mengikuti Yesus sepanjang jalan.</a:t>
            </a:r>
            <a:endParaRPr xmlns:a="http://schemas.openxmlformats.org/drawingml/2006/main" altLang="ko-KR" lang="en-US" sz="3600"/>
          </a:p>
          <a:p>
            <a:pPr xmlns:a="http://schemas.openxmlformats.org/drawingml/2006/main" lvl="0">
              <a:defRPr/>
            </a:pPr>
            <a:r xmlns:a="http://schemas.openxmlformats.org/drawingml/2006/main">
              <a:rPr altLang="ko-KR" lang="id"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id"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Tanda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10:</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Ketika Yesus datang ke Yerikho, seorang buta, Bartimeus sedang duduk di pinggir jalan mengemis.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Ketika dia mendengar bahwa itu adalah Yesus dari Nazaret, dia mulai berteriak, "Yesus, Anak Daud, kasihanilah aku!"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id" altLang="ko-KR" sz="3000">
                <a:solidFill>
                  <a:schemeClr val="tx1">
                    <a:lumMod val="65000"/>
                    <a:lumOff val="35000"/>
                  </a:schemeClr>
                </a:solidFill>
              </a:rPr>
              <a:t>Yesus memanggil Bartimeus. “Apa yang kamu ingin aku lakukan untukmu?” Yesus bertanya padanya. Orang buta itu berkata, "Rabi, saya ingin melihat."</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id" sz="2800">
                <a:solidFill>
                  <a:schemeClr val="tx1">
                    <a:lumMod val="65000"/>
                    <a:lumOff val="35000"/>
                  </a:schemeClr>
                </a:solidFill>
              </a:rPr>
              <a:t>Sang anak menyadari bahwa dirinya menjadi lebih sengsara dibandingkan para pembantu di rumah ayahnya.</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id" sz="2800">
                <a:solidFill>
                  <a:schemeClr val="tx1">
                    <a:lumMod val="65000"/>
                    <a:lumOff val="35000"/>
                  </a:schemeClr>
                </a:solidFill>
              </a:rPr>
              <a:t>Jadi dia kembali dan memohon kepada ayahnya untuk menerimanya sebagai salah satu pelayannya.</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“Pergilah,” kata Yesus, “imanmu telah menyembuhkanmu.” Segera dia bisa melihat.</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"Terima kasih Yesus!" Bartimeus mengikuti Yesus yang membiarkan dia melihat.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id" sz="3600">
                <a:solidFill>
                  <a:schemeClr val="tx1">
                    <a:lumMod val="65000"/>
                    <a:lumOff val="35000"/>
                  </a:schemeClr>
                </a:solidFill>
              </a:rPr>
              <a:t>Yesus berkata kepada Bartimeus, “Imanmu telah menyembuhkanmu.”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d" sz="3600">
                <a:solidFill>
                  <a:schemeClr val="tx1">
                    <a:lumMod val="65000"/>
                    <a:lumOff val="35000"/>
                  </a:schemeClr>
                </a:solidFill>
              </a:rPr>
              <a:t>Imanlah yang menyelamatkan kita.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d" sz="3600">
                <a:solidFill>
                  <a:schemeClr val="tx1">
                    <a:lumMod val="65000"/>
                    <a:lumOff val="35000"/>
                  </a:schemeClr>
                </a:solidFill>
              </a:rPr>
              <a:t>Iman diungkapkan dalam doa yang sungguh-sungguh.</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d" sz="3600">
                <a:solidFill>
                  <a:schemeClr val="tx1">
                    <a:lumMod val="65000"/>
                    <a:lumOff val="35000"/>
                  </a:schemeClr>
                </a:solidFill>
              </a:rPr>
              <a:t>Ketika kita berdoa kepada Yesus,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d" sz="3600">
                <a:solidFill>
                  <a:schemeClr val="tx1">
                    <a:lumMod val="65000"/>
                    <a:lumOff val="35000"/>
                  </a:schemeClr>
                </a:solidFill>
              </a:rPr>
              <a:t>Kita harus memiliki keyakinan ini.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t>Siapakah Yesus?</a:t>
            </a:r>
            <a:r xmlns:a="http://schemas.openxmlformats.org/drawingml/2006/main">
              <a:rPr altLang="en-US" lang="i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Yesuslah yang mendengarkan dan menjawab doa-doa kita yang sungguh-sungguh.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Apa yang diminta Bartimeus kepada Yesus?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Beri saya banyak uang.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Saya ingin menjadi murid Anda.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Biarkan saya berjalan di atas air.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Saya ingin melihat lagi.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④ </a:t>
            </a:r>
            <a:r xmlns:a="http://schemas.openxmlformats.org/drawingml/2006/main">
              <a:rPr altLang="ko-KR" lang="id" sz="2800">
                <a:solidFill>
                  <a:srgbClr val="ff0000"/>
                </a:solidFill>
              </a:rPr>
              <a:t>Saya ingin melihat lagi.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id" sz="3600"/>
              <a:t>“Pergilah,” kata Yesus, “imanmu telah menyembuhkanmu.” Segera dia dapat melihat dan mengikuti Yesus sepanjang jalan.</a:t>
            </a:r>
            <a:endParaRPr xmlns:a="http://schemas.openxmlformats.org/drawingml/2006/main" altLang="ko-KR" lang="en-US" sz="3600"/>
          </a:p>
          <a:p>
            <a:pPr xmlns:a="http://schemas.openxmlformats.org/drawingml/2006/main" lvl="0">
              <a:defRPr/>
            </a:pPr>
            <a:r xmlns:a="http://schemas.openxmlformats.org/drawingml/2006/main">
              <a:rPr altLang="ko-KR" lang="id"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id"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Tanda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10:</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No.77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Zakheus memanjat pohon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id" sz="3600"/>
              <a:t>Sebab Anak Manusia datang untuk mencari dan menyelamatkan yang hilang.”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Lukas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19:</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Ada seorang kaya bernama Zakheus. Dia adalah seorang kepala pemungut pajak, jadi orang-orang membencinya.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Suatu hari Yesus datang ke desa tempat tinggal Zakheus. Banyak orang berkerumun untuk melihat Yesus.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Begitu ayahnya melihat putranya datang dari jauh, dia berlari ke arahnya dan memeluknya serta menerimanya dengan gembira.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Zakheus memanjat pohon untuk melihat Yesus. Yesus memandangnya dan berkata. “Zakheus, segera turun. Aku harus tinggal di rumahmu hari ini.”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Zakheus memutuskan kepada Yesus. “Aku akan memberikan separuh hartaku kepada orang miskin.”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id" altLang="ko-KR" sz="3000">
                <a:solidFill>
                  <a:schemeClr val="tx1">
                    <a:lumMod val="65000"/>
                    <a:lumOff val="35000"/>
                  </a:schemeClr>
                </a:solidFill>
              </a:rPr>
              <a:t>Yesus berkata, “Hari ini telah terjadi keselamatan pada rumah ini. Aku datang untuk mencari dan menyelamatkan yang hilang.”</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chemeClr val="tx1">
                    <a:lumMod val="65000"/>
                    <a:lumOff val="35000"/>
                  </a:schemeClr>
                </a:solidFill>
              </a:rPr>
              <a:t>Ketika Zakheus bertemu Yesus, dia mengaku akan memberikan harta kesayangannya kepada orang miskin.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Apa hal terpenting bagi Anda?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Apa yang Anda serahkan setelah bertemu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Kita harus ingat bahwa hal yang paling berharga bagi kita adalah Yesus.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adalah Juruselamat yang datang ke negeri ini untuk menyelamatkan semua orang tanpa perbedaan.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hari ini</a:t>
            </a:r>
            <a:r xmlns:a="http://schemas.openxmlformats.org/drawingml/2006/main">
              <a:rPr altLang="en-US" lang="id" sz="4000">
                <a:solidFill>
                  <a:srgbClr val="ff0000"/>
                </a:solidFill>
              </a:rPr>
              <a:t> </a:t>
            </a:r>
            <a:r xmlns:a="http://schemas.openxmlformats.org/drawingml/2006/main">
              <a:rPr altLang="ko-KR" lang="id" sz="4000">
                <a:solidFill>
                  <a:srgbClr val="ff0000"/>
                </a:solidFill>
              </a:rPr>
              <a:t>Ulangan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Mengapa orang membenci Zakheus?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Karena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Dia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dulu</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ketua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pajak</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pengumpul.</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Karena dia sangat percaya kepada Yesus.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Karena dia banyak berdoa.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Karena dia tampan.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① </a:t>
            </a:r>
            <a:r xmlns:a="http://schemas.openxmlformats.org/drawingml/2006/main">
              <a:rPr altLang="ko-KR" lang="id" sz="2800">
                <a:solidFill>
                  <a:srgbClr val="ff0000"/>
                </a:solidFill>
              </a:rPr>
              <a:t>Karena dia adalah kepala pemungut pajak.</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id" sz="3600"/>
              <a:t>Sebab Anak Manusia datang untuk mencari dan menyelamatkan yang hilang.”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Lukas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19:</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id">
                <a:solidFill>
                  <a:schemeClr val="tx1">
                    <a:lumMod val="50000"/>
                    <a:lumOff val="50000"/>
                  </a:schemeClr>
                </a:solidFill>
              </a:rPr>
              <a:t>No.78 Firman Tuhan</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id" sz="4400"/>
              <a:t>Sebuah Rumah yang dibangun di atas Batu</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id" sz="3600"/>
              <a:t>“Karena itu setiap orang yang mendengar perkataan-Ku ini dan mengamalkannya, adalah seperti orang bijak yang membangun rumahnya di atas batu.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7:</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Yesus bercerita tentang dua orang laki-laki yang sedang membangun sebuah rumah.</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Yesus berkata, "Tuhan, ayahmu selalu menunggumu."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Salah satu dari mereka memutuskan untuk membangun rumahnya di atas pasir, yang lain di atas batu.</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Keduanya bekerja keras membangun rumah. Kedua rumah tersebut tampak kokoh dari luar tanpa perbedaan yang besar.</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Saat hujan deras menyebabkan banjir, rumah yang dibangun di atas pasir tersebut hanyut. Namun rumah yang dibangun di atas batu itu tetap kokoh.</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Yesus berkata, “Setiap orang yang mendengar perkataanku dan mengamalkannya, ia seperti orang bijak yang membangun rumahnya di atas batu.”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id" sz="3600">
                <a:solidFill>
                  <a:schemeClr val="tx1">
                    <a:lumMod val="65000"/>
                    <a:lumOff val="35000"/>
                  </a:schemeClr>
                </a:solidFill>
              </a:rPr>
              <a:t>Yesus berkata, “Setiap orang yang mendengar perkataanku dan mengamalkannya, ia seperti orang bijak yang membangun rumahnya di atas batu.”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d" sz="3600">
                <a:solidFill>
                  <a:schemeClr val="tx1">
                    <a:lumMod val="65000"/>
                    <a:lumOff val="35000"/>
                  </a:schemeClr>
                </a:solidFill>
              </a:rPr>
              <a:t>Apakah engkau menerapkan setiap firman Tuhan?</a:t>
            </a:r>
            <a:r xmlns:a="http://schemas.openxmlformats.org/drawingml/2006/main">
              <a:rPr altLang="en-US" lang="id" sz="3600">
                <a:solidFill>
                  <a:schemeClr val="tx1">
                    <a:lumMod val="65000"/>
                    <a:lumOff val="35000"/>
                  </a:schemeClr>
                </a:solidFill>
              </a:rPr>
              <a:t> </a:t>
            </a:r>
            <a:r xmlns:a="http://schemas.openxmlformats.org/drawingml/2006/main">
              <a:rPr altLang="ko-KR" lang="id" sz="3600">
                <a:solidFill>
                  <a:schemeClr val="tx1">
                    <a:lumMod val="65000"/>
                    <a:lumOff val="35000"/>
                  </a:schemeClr>
                </a:solidFill>
              </a:rPr>
              <a:t>Marilah kita menjadi orang bijak yang taat pada Firman Tuhan.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t>Siapakah Yesus?</a:t>
            </a:r>
            <a:r xmlns:a="http://schemas.openxmlformats.org/drawingml/2006/main">
              <a:rPr altLang="en-US" lang="i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a:t>
            </a:r>
            <a:r xmlns:a="http://schemas.openxmlformats.org/drawingml/2006/main">
              <a:rPr altLang="en-US" lang="id" sz="3600">
                <a:solidFill>
                  <a:srgbClr val="0070c0"/>
                </a:solidFill>
              </a:rPr>
              <a:t> </a:t>
            </a:r>
            <a:r xmlns:a="http://schemas.openxmlformats.org/drawingml/2006/main">
              <a:rPr altLang="ko-KR" lang="id" sz="3600">
                <a:solidFill>
                  <a:srgbClr val="0070c0"/>
                </a:solidFill>
              </a:rPr>
              <a:t>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Yesuslah yang senang pada orang-orang yang menaati Firman.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Kapan rumah yang dibangun di atas pasir itu runtuh?</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Segera setelah rumah itu dibangun,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Saat matahari bersinar,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Ketika banyak orang masuk ke dalam rumah,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Saat hujan deras dan banjir,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④ </a:t>
            </a:r>
            <a:r xmlns:a="http://schemas.openxmlformats.org/drawingml/2006/main">
              <a:rPr altLang="ko-KR" lang="id" sz="2800">
                <a:solidFill>
                  <a:srgbClr val="ff0000"/>
                </a:solidFill>
              </a:rPr>
              <a:t>Saat hujan deras dan banjir,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id" sz="3600"/>
              <a:t>“Karena itu setiap orang yang mendengar perkataan-Ku ini dan mengamalkannya, adalah seperti orang bijak yang membangun rumahnya di atas batu.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7:</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No.79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Lima Gadis Bijaksana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id" sz="3600"/>
              <a:t>“Karena itu berjaga-jagalah, karena kamu tidak tahu hari dan jamnya.”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25:</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chemeClr val="tx1">
                    <a:lumMod val="65000"/>
                    <a:lumOff val="35000"/>
                  </a:schemeClr>
                </a:solidFill>
              </a:rPr>
              <a:t>Kita banyak berbuat dosa dalam hidup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Jadi Kami merasa bersalah karena berdosa terhadap Tuhan.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Tapi Tuhan selalu mengampuni dosa-dosa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Karena Yesus sudah menanggung segala dosa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Anda harus mempercayai hal ini dan datang kepada Tuhan dengan rasa syukur dan sukacita.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Ada sepuluh gadis yang sedang mempersiapkan pesta pernikahan. Lima gadis bijak menyiapkan pelita dengan minyak secukupnya, namun lima gadis lainnya tidak.</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Pada malam hari, ketika mempelai laki-laki terlambat, kesepuluh gadis itu tertidur.</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"Pengantin pria ada di sini!" Para perawan itu segera bangun. Dan lampu kelima gadis yang tidak menyiapkan cukup minyak pun padam.</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“Beri kami sedikit minyak.” “Jika kami memberikan minyak kami kepada Anda, kami mungkin akan kehabisan minyak juga. Ambil minyak."</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Namun ketika kelima gadis bodoh itu pergi membeli minyak, pintu pesta ditutup. Akhirnya, kelima gadis bodoh itu tidak diizinkan menghadiri pesta tersebut.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id" sz="3600">
                <a:solidFill>
                  <a:schemeClr val="tx1">
                    <a:lumMod val="65000"/>
                    <a:lumOff val="35000"/>
                  </a:schemeClr>
                </a:solidFill>
              </a:rPr>
              <a:t>Ini adalah kisah yang Yesus beritahukan kepada kita bagaimana menantikan hari kedatangan-Nya kembali.</a:t>
            </a:r>
            <a:r xmlns:a="http://schemas.openxmlformats.org/drawingml/2006/main">
              <a:rPr altLang="en-US" lang="id" sz="3600">
                <a:solidFill>
                  <a:schemeClr val="tx1">
                    <a:lumMod val="65000"/>
                    <a:lumOff val="35000"/>
                  </a:schemeClr>
                </a:solidFill>
              </a:rPr>
              <a:t> </a:t>
            </a:r>
            <a:r xmlns:a="http://schemas.openxmlformats.org/drawingml/2006/main">
              <a:rPr altLang="ko-KR" lang="id" sz="3600">
                <a:solidFill>
                  <a:schemeClr val="tx1">
                    <a:lumMod val="65000"/>
                    <a:lumOff val="35000"/>
                  </a:schemeClr>
                </a:solidFill>
              </a:rPr>
              <a:t>tidak ada yang tahu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d" sz="3600">
                <a:solidFill>
                  <a:schemeClr val="tx1">
                    <a:lumMod val="65000"/>
                    <a:lumOff val="35000"/>
                  </a:schemeClr>
                </a:solidFill>
              </a:rPr>
              <a:t>kapan Yesus akan datang kembali.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d" sz="3600">
                <a:solidFill>
                  <a:schemeClr val="tx1">
                    <a:lumMod val="65000"/>
                    <a:lumOff val="35000"/>
                  </a:schemeClr>
                </a:solidFill>
              </a:rPr>
              <a:t>Namun seperti lima gadis bijak, kita harus selalu bangun dan menantikan Yesus dengan hati yang siap.</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t>Siapakah Yesus?</a:t>
            </a:r>
            <a:r xmlns:a="http://schemas.openxmlformats.org/drawingml/2006/main">
              <a:rPr altLang="en-US" lang="i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berjanji akan kembali lagi ke negeri ini ketika tidak ada yang mengetahuinya.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Apa yang tidak dipersiapkan oleh lima gadis bodoh itu?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minyak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air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pakaian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hadiah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① </a:t>
            </a:r>
            <a:r xmlns:a="http://schemas.openxmlformats.org/drawingml/2006/main">
              <a:rPr altLang="ko-KR" lang="id" sz="2800">
                <a:solidFill>
                  <a:srgbClr val="ff0000"/>
                </a:solidFill>
              </a:rPr>
              <a:t>minyak</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id" sz="3600"/>
              <a:t>“Karena itu berjaga-jagalah, karena kamu tidak tahu hari dan jamnya.”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25:</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No.80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Perumpamaan tentang Talenta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t>Siapakah Yesus?</a:t>
            </a:r>
            <a:r xmlns:a="http://schemas.openxmlformats.org/drawingml/2006/main">
              <a:rPr altLang="en-US" lang="i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a:t>
            </a:r>
            <a:r xmlns:a="http://schemas.openxmlformats.org/drawingml/2006/main">
              <a:rPr altLang="en-US" lang="id" sz="3600">
                <a:solidFill>
                  <a:srgbClr val="0070c0"/>
                </a:solidFill>
              </a:rPr>
              <a:t> </a:t>
            </a:r>
            <a:r xmlns:a="http://schemas.openxmlformats.org/drawingml/2006/main">
              <a:rPr altLang="ko-KR" lang="id" sz="3600">
                <a:solidFill>
                  <a:srgbClr val="0070c0"/>
                </a:solidFill>
              </a:rPr>
              <a:t>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Yesuslah yang selalu mengasihi dan menantikan kita.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id" sz="3600"/>
              <a:t>Tuannya menjawab, 'Bagus sekali, hamba yang baik dan setia! Kamu telah setia dalam beberapa hal;</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Seseorang menitipkan uang kepada pembantunya dalam perjalanan ke luar negeri. Ia memberikan lima talenta kepada hamba pertama, dua talenta kepada hamba kedua, dan satu talenta kepada hamba ketiga.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id" sz="2800">
                <a:solidFill>
                  <a:schemeClr val="tx1">
                    <a:lumMod val="65000"/>
                    <a:lumOff val="35000"/>
                  </a:schemeClr>
                </a:solidFill>
              </a:rPr>
              <a:t>Hamba yang menerima 5 talenta dan dua talenta segera pergi dan menggunakan uangnya untuk bekerja dan memperoleh keuntungan dua kali lipat. Akan tetapi, ada seorang yang menerima 1 talenta, keluar dan menggali lubang di tanah lalu menyembunyikan uang tuannya.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Ketika tuannya kembali dan melakukan perhitungan dengan mereka, maka hamba yang pertama mendapat lima talenta lagi, dan hamba yang kedua mendapat dua talenta lagi.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Namun hamba yang menerima satu talenta tidak memperoleh keuntungan apa pun. “Tuan, Anda hanya memberi saya satu bakat. Lalu bagaimana saya bisa menghasilkan lebih banyak uang?”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Tuannya marah. “Seharusnya Anda menaruh uang saya di bankir, saya akan menerimanya kembali beserta bunganya. Dasar pelayan tak berguna, keluarlah dari rumahku!”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chemeClr val="tx1">
                    <a:lumMod val="65000"/>
                    <a:lumOff val="35000"/>
                  </a:schemeClr>
                </a:solidFill>
              </a:rPr>
              <a:t>Yesus memperingatkan kita untuk tidak bermalas-malasan melalui perumpamaan tentang talenta.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Ada sesuatu yang lebih penting daripada berapa banyak yang telah kita terima.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Yang lebih penting adalah menjalani hidup untuk kemuliaan Tuhan dengan setia menggunakan apa yang ada.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Kita semua harus menjalani kehidupan seperti itu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untuk dipuji oleh Yesus.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t>Siapakah Yesus?</a:t>
            </a:r>
            <a:r xmlns:a="http://schemas.openxmlformats.org/drawingml/2006/main">
              <a:rPr altLang="en-US" lang="i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adalah tuan kita, yang mengevaluasi kehidupan kita dan memberikan upah yang sesuai.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Apa yang dititipkan tuan kepada hamba-hambanya ketika bepergian jauh?</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rumah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bidang</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toko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bakat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④ </a:t>
            </a:r>
            <a:r xmlns:a="http://schemas.openxmlformats.org/drawingml/2006/main">
              <a:rPr altLang="ko-KR" lang="id" sz="2800">
                <a:solidFill>
                  <a:srgbClr val="ff0000"/>
                </a:solidFill>
              </a:rPr>
              <a:t>bakat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id" sz="3600"/>
              <a:t>Tuannya menjawab, 'Bagus sekali, hamba yang baik dan setia! Kamu telah setia dalam beberapa hal;</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